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3" r:id="rId5"/>
  </p:sldMasterIdLst>
  <p:notesMasterIdLst>
    <p:notesMasterId r:id="rId8"/>
  </p:notesMasterIdLst>
  <p:handoutMasterIdLst>
    <p:handoutMasterId r:id="rId9"/>
  </p:handoutMasterIdLst>
  <p:sldIdLst>
    <p:sldId id="2147481139" r:id="rId6"/>
    <p:sldId id="2147481140" r:id="rId7"/>
  </p:sldIdLst>
  <p:sldSz cx="12192000" cy="6858000"/>
  <p:notesSz cx="6858000" cy="9144000"/>
  <p:embeddedFontLst>
    <p:embeddedFont>
      <p:font typeface="Lato" panose="020F0502020204030203" pitchFamily="34" charset="0"/>
      <p:regular r:id="rId10"/>
      <p:bold r:id="rId11"/>
      <p:italic r:id="rId12"/>
      <p:boldItalic r:id="rId13"/>
    </p:embeddedFont>
    <p:embeddedFont>
      <p:font typeface="Montserrat SemiBold" panose="020F0502020204030204" pitchFamily="2" charset="0"/>
      <p:bold r:id="rId14"/>
      <p:boldItalic r:id="rId15"/>
    </p:embeddedFont>
    <p:embeddedFont>
      <p:font typeface="Roboto" panose="02000000000000000000" pitchFamily="2" charset="0"/>
      <p:regular r:id="rId16"/>
      <p:bold r:id="rId17"/>
      <p:italic r:id="rId18"/>
      <p:boldItalic r:id="rId19"/>
    </p:embeddedFont>
    <p:embeddedFont>
      <p:font typeface="Roboto Condensed" panose="020F0502020204030204" pitchFamily="2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iMM1IQK1rLF5rQv4JeCwBgP/Nd3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2BE1A"/>
    <a:srgbClr val="D9E1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31B24E-3FC7-4C3D-95A6-27E52AEF4477}">
  <a:tblStyle styleId="{6431B24E-3FC7-4C3D-95A6-27E52AEF447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8D48B1E7-D160-4FD9-829C-C2ABFD47A41F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10"/>
    <p:restoredTop sz="94673"/>
  </p:normalViewPr>
  <p:slideViewPr>
    <p:cSldViewPr snapToGrid="0">
      <p:cViewPr varScale="1">
        <p:scale>
          <a:sx n="105" d="100"/>
          <a:sy n="105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font" Target="fonts/font2.fntdata"/><Relationship Id="rId40" Type="http://customschemas.google.com/relationships/presentationmetadata" Target="metadata"/><Relationship Id="rId5" Type="http://schemas.openxmlformats.org/officeDocument/2006/relationships/slideMaster" Target="slideMasters/slideMaster2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8007991306162"/>
          <c:y val="0.22764318722867946"/>
          <c:w val="0.68472007458772155"/>
          <c:h val="0.727434252905755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21-30 Tahun</c:v>
                </c:pt>
                <c:pt idx="1">
                  <c:v>31-40 Tahun</c:v>
                </c:pt>
                <c:pt idx="2">
                  <c:v>41-50 Tahun</c:v>
                </c:pt>
                <c:pt idx="3">
                  <c:v>&gt;=51 Tahun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5088</c:v>
                </c:pt>
                <c:pt idx="1">
                  <c:v>4730</c:v>
                </c:pt>
                <c:pt idx="2">
                  <c:v>2282</c:v>
                </c:pt>
                <c:pt idx="3" formatCode="General">
                  <c:v>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A9-4E2A-810A-CEC8683F8F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Sheet1!$A$2:$A$5</c:f>
              <c:strCache>
                <c:ptCount val="4"/>
                <c:pt idx="0">
                  <c:v>21-30 Tahun</c:v>
                </c:pt>
                <c:pt idx="1">
                  <c:v>31-40 Tahun</c:v>
                </c:pt>
                <c:pt idx="2">
                  <c:v>41-50 Tahun</c:v>
                </c:pt>
                <c:pt idx="3">
                  <c:v>&gt;=51 Tahun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 formatCode="#,##0">
                  <c:v>1790</c:v>
                </c:pt>
                <c:pt idx="1">
                  <c:v>477</c:v>
                </c:pt>
                <c:pt idx="2">
                  <c:v>264</c:v>
                </c:pt>
                <c:pt idx="3">
                  <c:v>207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A9-4E2A-810A-CEC8683F8F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"/>
        <c:overlap val="-50"/>
        <c:axId val="1103611888"/>
        <c:axId val="872487856"/>
      </c:barChart>
      <c:catAx>
        <c:axId val="11036118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pPr>
            <a:endParaRPr lang="en-US"/>
          </a:p>
        </c:txPr>
        <c:crossAx val="872487856"/>
        <c:crosses val="autoZero"/>
        <c:auto val="1"/>
        <c:lblAlgn val="ctr"/>
        <c:lblOffset val="100"/>
        <c:noMultiLvlLbl val="0"/>
      </c:catAx>
      <c:valAx>
        <c:axId val="87248785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103611888"/>
        <c:crossesAt val="1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08619571638722"/>
          <c:y val="0.25952855512677081"/>
          <c:w val="0.52186748791495063"/>
          <c:h val="0.7235989856523863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Jumlah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E43-44C7-9A1A-C9CA055DA3D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E43-44C7-9A1A-C9CA055DA3D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663-4763-B07D-0F431DEBD0A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663-4763-B07D-0F431DEBD0A8}"/>
              </c:ext>
            </c:extLst>
          </c:dPt>
          <c:dLbls>
            <c:dLbl>
              <c:idx val="0"/>
              <c:layout>
                <c:manualLayout>
                  <c:x val="5.7031249999999936E-2"/>
                  <c:y val="2.929687319778084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5889E44-C3D4-407E-9AE2-371FF365462F}" type="CATEGORYNAME">
                      <a:rPr lang="en-US" sz="900">
                        <a:solidFill>
                          <a:schemeClr val="tx1"/>
                        </a:solidFill>
                      </a:rPr>
                      <a:pPr>
                        <a:defRPr sz="900"/>
                      </a:pPr>
                      <a:t>[CATEGORY NAME]</a:t>
                    </a:fld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BDA4F6F6-4554-4A71-AEE2-8DC0F8B20072}" type="VALUE">
                      <a:rPr lang="en-US" sz="900" baseline="0">
                        <a:solidFill>
                          <a:schemeClr val="tx1"/>
                        </a:solidFill>
                      </a:rPr>
                      <a:pPr>
                        <a:defRPr sz="900"/>
                      </a:pPr>
                      <a:t>[VALUE]</a:t>
                    </a:fld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5256FB32-CBFF-4F67-853A-9C01826644DB}" type="PERCENTAGE">
                      <a:rPr lang="en-US" sz="900" baseline="0">
                        <a:solidFill>
                          <a:schemeClr val="tx1"/>
                        </a:solidFill>
                      </a:rPr>
                      <a:pPr>
                        <a:defRPr sz="900"/>
                      </a:pPr>
                      <a:t>[PERCENTAGE]</a:t>
                    </a:fld>
                    <a:endParaRPr lang="en-US" sz="900" baseline="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  <c:spPr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741400098425196"/>
                      <c:h val="0.101472742281450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1E43-44C7-9A1A-C9CA055DA3DA}"/>
                </c:ext>
              </c:extLst>
            </c:dLbl>
            <c:dLbl>
              <c:idx val="1"/>
              <c:layout>
                <c:manualLayout>
                  <c:x val="-5.7031250000000033E-2"/>
                  <c:y val="-2.57812484140472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D9A054A-25FC-4040-8A6C-54562832EC70}" type="CATEGORYNAME">
                      <a:rPr lang="en-US" sz="900">
                        <a:solidFill>
                          <a:schemeClr val="tx1"/>
                        </a:solidFill>
                      </a:rPr>
                      <a:pPr>
                        <a:defRPr sz="900"/>
                      </a:pPr>
                      <a:t>[CATEGORY NAME]</a:t>
                    </a:fld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460757B9-DCF8-4E04-B87B-A9C0B6680EA7}" type="VALUE">
                      <a:rPr lang="en-US" sz="900" baseline="0">
                        <a:solidFill>
                          <a:schemeClr val="tx1"/>
                        </a:solidFill>
                      </a:rPr>
                      <a:pPr>
                        <a:defRPr sz="900"/>
                      </a:pPr>
                      <a:t>[VALUE]</a:t>
                    </a:fld>
                    <a:r>
                      <a:rPr lang="en-US" sz="900" baseline="0" dirty="0">
                        <a:solidFill>
                          <a:schemeClr val="tx1"/>
                        </a:solidFill>
                      </a:rPr>
                      <a:t>, </a:t>
                    </a:r>
                    <a:fld id="{E8DF051C-66A5-43B2-8DAF-732C61C9E3E8}" type="PERCENTAGE">
                      <a:rPr lang="en-US" sz="900" baseline="0">
                        <a:solidFill>
                          <a:schemeClr val="tx1"/>
                        </a:solidFill>
                      </a:rPr>
                      <a:pPr>
                        <a:defRPr sz="900"/>
                      </a:pPr>
                      <a:t>[PERCENTAGE]</a:t>
                    </a:fld>
                    <a:endParaRPr lang="en-US" sz="900" baseline="0" dirty="0">
                      <a:solidFill>
                        <a:schemeClr val="tx1"/>
                      </a:solidFill>
                    </a:endParaRPr>
                  </a:p>
                </c:rich>
              </c:tx>
              <c:numFmt formatCode="General" sourceLinked="0"/>
              <c:spPr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427349901574803"/>
                      <c:h val="7.872655765707690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E43-44C7-9A1A-C9CA055DA3DA}"/>
                </c:ext>
              </c:extLst>
            </c:dLbl>
            <c:numFmt formatCode="General" sourceLinked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, 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PRIA</c:v>
                </c:pt>
                <c:pt idx="1">
                  <c:v>WANITA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13066</c:v>
                </c:pt>
                <c:pt idx="1">
                  <c:v>2738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43-44C7-9A1A-C9CA055DA3DA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6E79D3-0510-D5FE-9C71-91AFB4BD96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342BD3-8E3E-A22A-2FBF-F568BDDA9B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D3FEF9-C490-4AD8-96DB-33C72986FF7C}" type="datetimeFigureOut">
              <a:rPr lang="en-US" smtClean="0"/>
              <a:t>7/2/2025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441AA4-9C11-2560-A709-370800D670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A2916-7118-114F-112D-98272AEA5B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86715-9116-4E8F-A087-DB283F671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181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D02BE1-35FB-4427-902E-281F8D6FF7E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9623" y="1205827"/>
            <a:ext cx="11146211" cy="4893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2F69AEB-8C85-40A2-8A65-1A321E0AF6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718" y="13415"/>
            <a:ext cx="1227406" cy="690335"/>
          </a:xfrm>
          <a:prstGeom prst="rect">
            <a:avLst/>
          </a:prstGeom>
        </p:spPr>
      </p:pic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1EDE191-4D0D-4C02-A095-1A571C578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9294" y="6493931"/>
            <a:ext cx="582706" cy="364069"/>
          </a:xfrm>
          <a:prstGeom prst="rect">
            <a:avLst/>
          </a:prstGeom>
        </p:spPr>
        <p:txBody>
          <a:bodyPr/>
          <a:lstStyle>
            <a:lvl1pPr algn="ctr">
              <a:defRPr sz="1400" b="1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20BF0-4CA9-436F-87F0-8323D4B621FC}" type="slidenum">
              <a:rPr kumimoji="0" lang="en-ID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ID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FC316A-C5A2-4217-8626-9C86BDF8AAB9}"/>
              </a:ext>
            </a:extLst>
          </p:cNvPr>
          <p:cNvSpPr/>
          <p:nvPr userDrawn="1"/>
        </p:nvSpPr>
        <p:spPr>
          <a:xfrm flipH="1">
            <a:off x="2462421" y="6653105"/>
            <a:ext cx="9144000" cy="45719"/>
          </a:xfrm>
          <a:prstGeom prst="rect">
            <a:avLst/>
          </a:prstGeom>
          <a:solidFill>
            <a:srgbClr val="F2BE1A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60D03E87-A92C-4141-B68F-D0BA29C5DCAB}"/>
              </a:ext>
            </a:extLst>
          </p:cNvPr>
          <p:cNvSpPr txBox="1">
            <a:spLocks/>
          </p:cNvSpPr>
          <p:nvPr userDrawn="1"/>
        </p:nvSpPr>
        <p:spPr>
          <a:xfrm>
            <a:off x="0" y="6550175"/>
            <a:ext cx="2585155" cy="2972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F2BE1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B1728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t>DIREKTORAT JENDERAL  BEA DAN CUKAI</a:t>
            </a:r>
            <a:endParaRPr kumimoji="0" lang="en-ID" sz="1000" b="1" i="0" u="none" strike="noStrike" kern="1200" cap="none" spc="0" normalizeH="0" baseline="0" noProof="0" dirty="0">
              <a:ln>
                <a:noFill/>
              </a:ln>
              <a:solidFill>
                <a:srgbClr val="0B1728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C5E48A-E09F-4097-82B5-6DBD15369489}"/>
              </a:ext>
            </a:extLst>
          </p:cNvPr>
          <p:cNvSpPr/>
          <p:nvPr userDrawn="1"/>
        </p:nvSpPr>
        <p:spPr>
          <a:xfrm>
            <a:off x="131634" y="190495"/>
            <a:ext cx="376300" cy="336177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CBBB75-1BE0-4B4E-B8DC-E5164B7D5CAD}"/>
              </a:ext>
            </a:extLst>
          </p:cNvPr>
          <p:cNvSpPr/>
          <p:nvPr userDrawn="1"/>
        </p:nvSpPr>
        <p:spPr>
          <a:xfrm>
            <a:off x="0" y="190495"/>
            <a:ext cx="376300" cy="336177"/>
          </a:xfrm>
          <a:prstGeom prst="rect">
            <a:avLst/>
          </a:prstGeom>
          <a:solidFill>
            <a:srgbClr val="0B17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 Placeholder 38">
            <a:extLst>
              <a:ext uri="{FF2B5EF4-FFF2-40B4-BE49-F238E27FC236}">
                <a16:creationId xmlns:a16="http://schemas.microsoft.com/office/drawing/2014/main" id="{8FCB0F85-6488-465E-8E1E-549986527F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9568" y="112819"/>
            <a:ext cx="4506362" cy="590931"/>
          </a:xfr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dirty="0">
                <a:solidFill>
                  <a:srgbClr val="0B1728"/>
                </a:solidFill>
                <a:cs typeface="+mn-cs"/>
              </a:defRPr>
            </a:lvl1pPr>
          </a:lstStyle>
          <a:p>
            <a:pPr marL="0" lvl="0"/>
            <a:r>
              <a:rPr lang="en-US"/>
              <a:t>Sub </a:t>
            </a:r>
            <a:r>
              <a:rPr lang="en-US" err="1"/>
              <a:t>Judul</a:t>
            </a:r>
            <a:r>
              <a:rPr lang="en-US"/>
              <a:t> </a:t>
            </a:r>
            <a:r>
              <a:rPr lang="en-US" err="1"/>
              <a:t>Pembahasan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00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Slide">
  <p:cSld name="Cover Slide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4"/>
          <p:cNvSpPr txBox="1">
            <a:spLocks noGrp="1"/>
          </p:cNvSpPr>
          <p:nvPr>
            <p:ph type="ctrTitle"/>
          </p:nvPr>
        </p:nvSpPr>
        <p:spPr>
          <a:xfrm>
            <a:off x="2246701" y="2455806"/>
            <a:ext cx="7698601" cy="114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1728"/>
              </a:buClr>
              <a:buSzPts val="3600"/>
              <a:buFont typeface="Roboto Condensed"/>
              <a:buNone/>
              <a:defRPr sz="4800" b="1">
                <a:solidFill>
                  <a:srgbClr val="0B172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4"/>
          <p:cNvSpPr txBox="1">
            <a:spLocks noGrp="1"/>
          </p:cNvSpPr>
          <p:nvPr>
            <p:ph type="subTitle" idx="1"/>
          </p:nvPr>
        </p:nvSpPr>
        <p:spPr>
          <a:xfrm>
            <a:off x="2682247" y="3696739"/>
            <a:ext cx="6827509" cy="50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F2BE1A"/>
              </a:buClr>
              <a:buSzPts val="1800"/>
              <a:buNone/>
              <a:defRPr sz="2400">
                <a:solidFill>
                  <a:srgbClr val="F2BE1A"/>
                </a:solidFill>
              </a:defRPr>
            </a:lvl1pPr>
            <a:lvl2pPr lvl="1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277" name="Google Shape;277;p54"/>
          <p:cNvSpPr/>
          <p:nvPr/>
        </p:nvSpPr>
        <p:spPr>
          <a:xfrm flipH="1">
            <a:off x="12107289" y="2332627"/>
            <a:ext cx="102264" cy="2192749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8" name="Google Shape;278;p54"/>
          <p:cNvGrpSpPr/>
          <p:nvPr/>
        </p:nvGrpSpPr>
        <p:grpSpPr>
          <a:xfrm>
            <a:off x="4978174" y="87983"/>
            <a:ext cx="2235653" cy="1138483"/>
            <a:chOff x="4995799" y="-33040"/>
            <a:chExt cx="2235653" cy="1138482"/>
          </a:xfrm>
        </p:grpSpPr>
        <p:pic>
          <p:nvPicPr>
            <p:cNvPr id="279" name="Google Shape;279;p5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6184555" y="-33040"/>
              <a:ext cx="965646" cy="9656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280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239051" y="116631"/>
              <a:ext cx="675536" cy="64254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p54"/>
            <p:cNvSpPr txBox="1"/>
            <p:nvPr/>
          </p:nvSpPr>
          <p:spPr>
            <a:xfrm>
              <a:off x="4995799" y="784345"/>
              <a:ext cx="1185894" cy="321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1728"/>
                </a:buClr>
                <a:buSzPts val="500"/>
                <a:buFont typeface="Arial"/>
                <a:buNone/>
              </a:pPr>
              <a:r>
                <a:rPr lang="en" sz="667" b="1" i="0" u="none" strike="noStrike" cap="none">
                  <a:solidFill>
                    <a:srgbClr val="0B1728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KEMENTERIAN KEUANGAN REPUBLIK INDONESIA</a:t>
              </a:r>
              <a:endParaRPr sz="667" b="1" i="0" u="none" strike="noStrike" cap="none">
                <a:solidFill>
                  <a:srgbClr val="0B172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282" name="Google Shape;282;p54"/>
            <p:cNvSpPr txBox="1"/>
            <p:nvPr/>
          </p:nvSpPr>
          <p:spPr>
            <a:xfrm>
              <a:off x="6119009" y="784344"/>
              <a:ext cx="1112443" cy="3210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B1728"/>
                </a:buClr>
                <a:buSzPts val="500"/>
                <a:buFont typeface="Arial"/>
                <a:buNone/>
              </a:pPr>
              <a:r>
                <a:rPr lang="en" sz="667" b="1" i="0" u="none" strike="noStrike" cap="none">
                  <a:solidFill>
                    <a:srgbClr val="0B1728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DIREKTORAT JENDERAL BEA DAN CUKAI</a:t>
              </a:r>
              <a:endParaRPr sz="667" b="1" i="0" u="none" strike="noStrike" cap="none">
                <a:solidFill>
                  <a:srgbClr val="0B1728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283" name="Google Shape;283;p54"/>
          <p:cNvSpPr/>
          <p:nvPr/>
        </p:nvSpPr>
        <p:spPr>
          <a:xfrm flipH="1">
            <a:off x="0" y="2332627"/>
            <a:ext cx="102264" cy="2192749"/>
          </a:xfrm>
          <a:prstGeom prst="rect">
            <a:avLst/>
          </a:prstGeom>
          <a:solidFill>
            <a:srgbClr val="0B172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4" name="Google Shape;284;p54"/>
          <p:cNvGrpSpPr/>
          <p:nvPr/>
        </p:nvGrpSpPr>
        <p:grpSpPr>
          <a:xfrm>
            <a:off x="736459" y="4909771"/>
            <a:ext cx="10719085" cy="1716639"/>
            <a:chOff x="345416" y="4523570"/>
            <a:chExt cx="7224509" cy="1156990"/>
          </a:xfrm>
        </p:grpSpPr>
        <p:pic>
          <p:nvPicPr>
            <p:cNvPr id="285" name="Google Shape;285;p5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009710" y="4523570"/>
              <a:ext cx="1734318" cy="11551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286;p54"/>
            <p:cNvPicPr preferRelativeResize="0"/>
            <p:nvPr/>
          </p:nvPicPr>
          <p:blipFill rotWithShape="1">
            <a:blip r:embed="rId5">
              <a:alphaModFix/>
            </a:blip>
            <a:srcRect l="28775" t="1172" r="26659" b="-1172"/>
            <a:stretch/>
          </p:blipFill>
          <p:spPr>
            <a:xfrm rot="-5400000">
              <a:off x="2464005" y="4237128"/>
              <a:ext cx="1155183" cy="17280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287;p5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5416" y="4528514"/>
              <a:ext cx="1728068" cy="11520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288;p5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841857" y="4526670"/>
              <a:ext cx="1728068" cy="114898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54"/>
          <p:cNvSpPr txBox="1"/>
          <p:nvPr/>
        </p:nvSpPr>
        <p:spPr>
          <a:xfrm>
            <a:off x="6488588" y="6348949"/>
            <a:ext cx="1942475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900"/>
              <a:buFont typeface="Arial"/>
              <a:buNone/>
            </a:pPr>
            <a:r>
              <a:rPr lang="en" sz="1200" b="1" i="0" u="none" strike="noStrike" cap="none">
                <a:solidFill>
                  <a:srgbClr val="3A38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COMMUNITY PROTECTOR         </a:t>
            </a:r>
            <a:endParaRPr sz="1200" b="1" i="0" u="none" strike="noStrike" cap="none">
              <a:solidFill>
                <a:srgbClr val="3A38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0" name="Google Shape;290;p54"/>
          <p:cNvSpPr txBox="1"/>
          <p:nvPr/>
        </p:nvSpPr>
        <p:spPr>
          <a:xfrm>
            <a:off x="3786847" y="6352735"/>
            <a:ext cx="1942475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900"/>
              <a:buFont typeface="Arial"/>
              <a:buNone/>
            </a:pPr>
            <a:r>
              <a:rPr lang="en" sz="1200" b="1" i="0" u="none" strike="noStrike" cap="none">
                <a:solidFill>
                  <a:srgbClr val="3A38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INDUSTRIAL ASSISTANCE</a:t>
            </a:r>
            <a:endParaRPr sz="1200" b="1" i="0" u="none" strike="noStrike" cap="none">
              <a:solidFill>
                <a:srgbClr val="3A38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1" name="Google Shape;291;p54"/>
          <p:cNvSpPr txBox="1"/>
          <p:nvPr/>
        </p:nvSpPr>
        <p:spPr>
          <a:xfrm>
            <a:off x="9202329" y="6348579"/>
            <a:ext cx="1942475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900"/>
              <a:buFont typeface="Arial"/>
              <a:buNone/>
            </a:pPr>
            <a:r>
              <a:rPr lang="en" sz="1200" b="1" i="0" u="none" strike="noStrike" cap="none">
                <a:solidFill>
                  <a:srgbClr val="3A38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REVENUE COLLECTOR</a:t>
            </a:r>
            <a:endParaRPr sz="1200" b="1" i="0" u="none" strike="noStrike" cap="none">
              <a:solidFill>
                <a:srgbClr val="3A38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2" name="Google Shape;292;p54"/>
          <p:cNvSpPr txBox="1"/>
          <p:nvPr/>
        </p:nvSpPr>
        <p:spPr>
          <a:xfrm>
            <a:off x="1047197" y="6345723"/>
            <a:ext cx="1942475" cy="258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900"/>
              <a:buFont typeface="Arial"/>
              <a:buNone/>
            </a:pPr>
            <a:r>
              <a:rPr lang="en" sz="1200" b="1" i="0" u="none" strike="noStrike" cap="none">
                <a:solidFill>
                  <a:srgbClr val="3A383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TRADE FACILITATOR</a:t>
            </a:r>
            <a:endParaRPr sz="1200" b="1" i="0" u="none" strike="noStrike" cap="none">
              <a:solidFill>
                <a:srgbClr val="3A383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95341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slide">
  <p:cSld name="Content slide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55"/>
          <p:cNvSpPr txBox="1">
            <a:spLocks noGrp="1"/>
          </p:cNvSpPr>
          <p:nvPr>
            <p:ph type="body" idx="1"/>
          </p:nvPr>
        </p:nvSpPr>
        <p:spPr>
          <a:xfrm>
            <a:off x="579623" y="1205827"/>
            <a:ext cx="11146211" cy="4893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95" name="Google Shape;295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2719" y="13415"/>
            <a:ext cx="1227405" cy="69033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5"/>
          <p:cNvSpPr txBox="1">
            <a:spLocks noGrp="1"/>
          </p:cNvSpPr>
          <p:nvPr>
            <p:ph type="sldNum" idx="12"/>
          </p:nvPr>
        </p:nvSpPr>
        <p:spPr>
          <a:xfrm>
            <a:off x="11609296" y="6493931"/>
            <a:ext cx="582705" cy="36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0" marR="0" lvl="1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0" marR="0" lvl="2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0" marR="0" lvl="3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0" marR="0" lvl="4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0" marR="0" lvl="5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0" marR="0" lvl="6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0" marR="0" lvl="7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0" marR="0" lvl="8" indent="0" algn="ctr" rtl="0">
              <a:spcBef>
                <a:spcPts val="0"/>
              </a:spcBef>
              <a:buNone/>
              <a:defRPr sz="1467" b="1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97" name="Google Shape;297;p55"/>
          <p:cNvSpPr/>
          <p:nvPr/>
        </p:nvSpPr>
        <p:spPr>
          <a:xfrm flipH="1">
            <a:off x="2462421" y="6653106"/>
            <a:ext cx="9144000" cy="45719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55"/>
          <p:cNvSpPr txBox="1"/>
          <p:nvPr/>
        </p:nvSpPr>
        <p:spPr>
          <a:xfrm>
            <a:off x="0" y="6550176"/>
            <a:ext cx="2585155" cy="29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1728"/>
              </a:buClr>
              <a:buSzPts val="800"/>
              <a:buFont typeface="Arial"/>
              <a:buNone/>
            </a:pPr>
            <a:r>
              <a:rPr lang="en" sz="1067" b="1" i="0" u="none" strike="noStrike" cap="none">
                <a:solidFill>
                  <a:srgbClr val="0B172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DIREKTORAT JENDERAL  BEA DAN CUKAI</a:t>
            </a:r>
            <a:endParaRPr sz="1067" b="1" i="0" u="none" strike="noStrike" cap="none">
              <a:solidFill>
                <a:srgbClr val="0B172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299" name="Google Shape;299;p55"/>
          <p:cNvSpPr/>
          <p:nvPr/>
        </p:nvSpPr>
        <p:spPr>
          <a:xfrm>
            <a:off x="131635" y="190496"/>
            <a:ext cx="376300" cy="336177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55"/>
          <p:cNvSpPr/>
          <p:nvPr/>
        </p:nvSpPr>
        <p:spPr>
          <a:xfrm>
            <a:off x="1" y="190496"/>
            <a:ext cx="376300" cy="336177"/>
          </a:xfrm>
          <a:prstGeom prst="rect">
            <a:avLst/>
          </a:prstGeom>
          <a:solidFill>
            <a:srgbClr val="0B172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5"/>
          <p:cNvSpPr txBox="1">
            <a:spLocks noGrp="1"/>
          </p:cNvSpPr>
          <p:nvPr>
            <p:ph type="body" idx="2"/>
          </p:nvPr>
        </p:nvSpPr>
        <p:spPr>
          <a:xfrm>
            <a:off x="639568" y="112819"/>
            <a:ext cx="4506363" cy="70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B1728"/>
              </a:buClr>
              <a:buSzPts val="2700"/>
              <a:buNone/>
              <a:defRPr sz="3600" b="1">
                <a:solidFill>
                  <a:srgbClr val="0B1728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712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slide">
  <p:cSld name="Outline slide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6"/>
          <p:cNvSpPr/>
          <p:nvPr/>
        </p:nvSpPr>
        <p:spPr>
          <a:xfrm>
            <a:off x="131635" y="190496"/>
            <a:ext cx="376300" cy="336177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4" name="Google Shape;304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2719" y="13415"/>
            <a:ext cx="1227405" cy="69033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6"/>
          <p:cNvSpPr/>
          <p:nvPr/>
        </p:nvSpPr>
        <p:spPr>
          <a:xfrm flipH="1">
            <a:off x="2312894" y="190496"/>
            <a:ext cx="8716919" cy="336177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56"/>
          <p:cNvSpPr/>
          <p:nvPr/>
        </p:nvSpPr>
        <p:spPr>
          <a:xfrm>
            <a:off x="1" y="190496"/>
            <a:ext cx="376300" cy="336177"/>
          </a:xfrm>
          <a:prstGeom prst="rect">
            <a:avLst/>
          </a:prstGeom>
          <a:solidFill>
            <a:srgbClr val="0B172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56"/>
          <p:cNvSpPr txBox="1"/>
          <p:nvPr/>
        </p:nvSpPr>
        <p:spPr>
          <a:xfrm>
            <a:off x="507935" y="41817"/>
            <a:ext cx="202291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i="0" u="none" strike="noStrike" cap="none">
                <a:solidFill>
                  <a:srgbClr val="0B172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OUTLINE</a:t>
            </a:r>
            <a:endParaRPr sz="1467"/>
          </a:p>
        </p:txBody>
      </p:sp>
      <p:sp>
        <p:nvSpPr>
          <p:cNvPr id="308" name="Google Shape;308;p56"/>
          <p:cNvSpPr txBox="1">
            <a:spLocks noGrp="1"/>
          </p:cNvSpPr>
          <p:nvPr>
            <p:ph type="sldNum" idx="12"/>
          </p:nvPr>
        </p:nvSpPr>
        <p:spPr>
          <a:xfrm>
            <a:off x="11609296" y="6493931"/>
            <a:ext cx="582705" cy="36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0" marR="0" lvl="1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0" marR="0" lvl="2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0" marR="0" lvl="3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0" marR="0" lvl="4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0" marR="0" lvl="5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0" marR="0" lvl="6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0" marR="0" lvl="7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0" marR="0" lvl="8" indent="0" algn="ctr" rtl="0">
              <a:spcBef>
                <a:spcPts val="0"/>
              </a:spcBef>
              <a:buNone/>
              <a:defRPr sz="1467" b="1" u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09" name="Google Shape;309;p56"/>
          <p:cNvSpPr/>
          <p:nvPr/>
        </p:nvSpPr>
        <p:spPr>
          <a:xfrm flipH="1">
            <a:off x="2462421" y="6653106"/>
            <a:ext cx="9144000" cy="45719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56"/>
          <p:cNvSpPr txBox="1"/>
          <p:nvPr/>
        </p:nvSpPr>
        <p:spPr>
          <a:xfrm>
            <a:off x="0" y="6550176"/>
            <a:ext cx="2585155" cy="29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1728"/>
              </a:buClr>
              <a:buSzPts val="800"/>
              <a:buFont typeface="Arial"/>
              <a:buNone/>
            </a:pPr>
            <a:r>
              <a:rPr lang="en" sz="1067" b="1" u="none">
                <a:solidFill>
                  <a:srgbClr val="0B172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DIREKTORAT JENDERAL  BEA DAN CUKAI</a:t>
            </a:r>
            <a:endParaRPr sz="1067" b="1" u="none">
              <a:solidFill>
                <a:srgbClr val="0B172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5923838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 cover slide">
  <p:cSld name="Sub cover slide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92719" y="13415"/>
            <a:ext cx="1227405" cy="69033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57"/>
          <p:cNvSpPr txBox="1">
            <a:spLocks noGrp="1"/>
          </p:cNvSpPr>
          <p:nvPr>
            <p:ph type="sldNum" idx="12"/>
          </p:nvPr>
        </p:nvSpPr>
        <p:spPr>
          <a:xfrm>
            <a:off x="11609296" y="6493931"/>
            <a:ext cx="582705" cy="364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0" marR="0" lvl="1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0" marR="0" lvl="2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0" marR="0" lvl="3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0" marR="0" lvl="4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0" marR="0" lvl="5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0" marR="0" lvl="6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0" marR="0" lvl="7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0" marR="0" lvl="8" indent="0" algn="ctr" rtl="0">
              <a:spcBef>
                <a:spcPts val="0"/>
              </a:spcBef>
              <a:buNone/>
              <a:defRPr sz="1467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4" name="Google Shape;314;p57"/>
          <p:cNvSpPr/>
          <p:nvPr/>
        </p:nvSpPr>
        <p:spPr>
          <a:xfrm flipH="1">
            <a:off x="2462421" y="6653106"/>
            <a:ext cx="9144000" cy="45719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57"/>
          <p:cNvSpPr txBox="1"/>
          <p:nvPr/>
        </p:nvSpPr>
        <p:spPr>
          <a:xfrm>
            <a:off x="0" y="6550176"/>
            <a:ext cx="2585155" cy="29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1728"/>
              </a:buClr>
              <a:buSzPts val="800"/>
              <a:buFont typeface="Arial"/>
              <a:buNone/>
            </a:pPr>
            <a:r>
              <a:rPr lang="en" sz="1067" b="1">
                <a:solidFill>
                  <a:srgbClr val="0B172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DIREKTORAT JENDERAL  BEA DAN CUKAI</a:t>
            </a:r>
            <a:endParaRPr sz="1067" b="1">
              <a:solidFill>
                <a:srgbClr val="0B1728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316" name="Google Shape;316;p57"/>
          <p:cNvPicPr preferRelativeResize="0"/>
          <p:nvPr/>
        </p:nvPicPr>
        <p:blipFill rotWithShape="1">
          <a:blip r:embed="rId3">
            <a:alphaModFix/>
          </a:blip>
          <a:srcRect l="50635"/>
          <a:stretch/>
        </p:blipFill>
        <p:spPr>
          <a:xfrm>
            <a:off x="1" y="146666"/>
            <a:ext cx="3135681" cy="635204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57"/>
          <p:cNvSpPr/>
          <p:nvPr/>
        </p:nvSpPr>
        <p:spPr>
          <a:xfrm flipH="1">
            <a:off x="2705739" y="2524886"/>
            <a:ext cx="9486261" cy="1808924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57"/>
          <p:cNvSpPr txBox="1">
            <a:spLocks noGrp="1"/>
          </p:cNvSpPr>
          <p:nvPr>
            <p:ph type="body" idx="1"/>
          </p:nvPr>
        </p:nvSpPr>
        <p:spPr>
          <a:xfrm>
            <a:off x="3036461" y="2925784"/>
            <a:ext cx="612668" cy="113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B1728"/>
              </a:buClr>
              <a:buSzPts val="5000"/>
              <a:buNone/>
              <a:defRPr sz="6667" b="1">
                <a:solidFill>
                  <a:srgbClr val="0B1728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7"/>
          <p:cNvSpPr txBox="1">
            <a:spLocks noGrp="1"/>
          </p:cNvSpPr>
          <p:nvPr>
            <p:ph type="body" idx="2"/>
          </p:nvPr>
        </p:nvSpPr>
        <p:spPr>
          <a:xfrm>
            <a:off x="3979849" y="3133532"/>
            <a:ext cx="4506363" cy="708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609585" lvl="0" indent="-304792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B1728"/>
              </a:buClr>
              <a:buSzPts val="2700"/>
              <a:buNone/>
              <a:defRPr sz="3600" b="1">
                <a:solidFill>
                  <a:srgbClr val="0B1728"/>
                </a:solidFill>
              </a:defRPr>
            </a:lvl1pPr>
            <a:lvl2pPr marL="1219170" lvl="1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242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58"/>
          <p:cNvSpPr txBox="1"/>
          <p:nvPr/>
        </p:nvSpPr>
        <p:spPr>
          <a:xfrm>
            <a:off x="3309000" y="2959800"/>
            <a:ext cx="5574000" cy="9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1728"/>
              </a:buClr>
              <a:buSzPts val="4500"/>
              <a:buFont typeface="Roboto Condensed"/>
              <a:buNone/>
            </a:pPr>
            <a:r>
              <a:rPr lang="en" sz="6000" b="1">
                <a:solidFill>
                  <a:srgbClr val="0B1728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TERIMA </a:t>
            </a:r>
            <a:r>
              <a:rPr lang="en" sz="6000" b="1">
                <a:solidFill>
                  <a:srgbClr val="F2BE1A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KASIH</a:t>
            </a:r>
            <a:endParaRPr sz="1467"/>
          </a:p>
        </p:txBody>
      </p:sp>
      <p:grpSp>
        <p:nvGrpSpPr>
          <p:cNvPr id="322" name="Google Shape;322;p58"/>
          <p:cNvGrpSpPr/>
          <p:nvPr/>
        </p:nvGrpSpPr>
        <p:grpSpPr>
          <a:xfrm>
            <a:off x="3387955" y="6257380"/>
            <a:ext cx="5416091" cy="434793"/>
            <a:chOff x="3206587" y="6257379"/>
            <a:chExt cx="5416091" cy="434793"/>
          </a:xfrm>
        </p:grpSpPr>
        <p:sp>
          <p:nvSpPr>
            <p:cNvPr id="323" name="Google Shape;323;p58"/>
            <p:cNvSpPr txBox="1"/>
            <p:nvPr/>
          </p:nvSpPr>
          <p:spPr>
            <a:xfrm>
              <a:off x="5982378" y="6257379"/>
              <a:ext cx="2640300" cy="434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" sz="1467" b="1">
                  <a:solidFill>
                    <a:srgbClr val="A6A6A6"/>
                  </a:solidFill>
                  <a:latin typeface="Roboto"/>
                  <a:ea typeface="Roboto"/>
                  <a:cs typeface="Roboto"/>
                  <a:sym typeface="Roboto"/>
                </a:rPr>
                <a:t>4890308 ext 769/3002 </a:t>
              </a:r>
              <a:endParaRPr sz="1467"/>
            </a:p>
          </p:txBody>
        </p:sp>
        <p:grpSp>
          <p:nvGrpSpPr>
            <p:cNvPr id="324" name="Google Shape;324;p58"/>
            <p:cNvGrpSpPr/>
            <p:nvPr/>
          </p:nvGrpSpPr>
          <p:grpSpPr>
            <a:xfrm>
              <a:off x="5981215" y="6319977"/>
              <a:ext cx="309626" cy="309599"/>
              <a:chOff x="-31523625" y="1939525"/>
              <a:chExt cx="291450" cy="291425"/>
            </a:xfrm>
          </p:grpSpPr>
          <p:sp>
            <p:nvSpPr>
              <p:cNvPr id="325" name="Google Shape;325;p58"/>
              <p:cNvSpPr/>
              <p:nvPr/>
            </p:nvSpPr>
            <p:spPr>
              <a:xfrm>
                <a:off x="-31523625" y="1939525"/>
                <a:ext cx="291450" cy="2914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11657" extrusionOk="0">
                    <a:moveTo>
                      <a:pt x="2269" y="756"/>
                    </a:moveTo>
                    <a:cubicBezTo>
                      <a:pt x="2899" y="756"/>
                      <a:pt x="3372" y="1260"/>
                      <a:pt x="3372" y="1859"/>
                    </a:cubicBezTo>
                    <a:cubicBezTo>
                      <a:pt x="3372" y="2363"/>
                      <a:pt x="3057" y="2615"/>
                      <a:pt x="2805" y="2867"/>
                    </a:cubicBezTo>
                    <a:cubicBezTo>
                      <a:pt x="2710" y="2962"/>
                      <a:pt x="2679" y="3025"/>
                      <a:pt x="2679" y="3119"/>
                    </a:cubicBezTo>
                    <a:lnTo>
                      <a:pt x="2679" y="7246"/>
                    </a:lnTo>
                    <a:cubicBezTo>
                      <a:pt x="2679" y="7341"/>
                      <a:pt x="2710" y="7435"/>
                      <a:pt x="2805" y="7498"/>
                    </a:cubicBezTo>
                    <a:cubicBezTo>
                      <a:pt x="3057" y="7750"/>
                      <a:pt x="3372" y="8002"/>
                      <a:pt x="3372" y="8506"/>
                    </a:cubicBezTo>
                    <a:cubicBezTo>
                      <a:pt x="3372" y="9137"/>
                      <a:pt x="2868" y="9609"/>
                      <a:pt x="2269" y="9609"/>
                    </a:cubicBezTo>
                    <a:lnTo>
                      <a:pt x="1765" y="9609"/>
                    </a:lnTo>
                    <a:cubicBezTo>
                      <a:pt x="1167" y="9609"/>
                      <a:pt x="663" y="9137"/>
                      <a:pt x="663" y="8506"/>
                    </a:cubicBezTo>
                    <a:cubicBezTo>
                      <a:pt x="663" y="8002"/>
                      <a:pt x="978" y="7750"/>
                      <a:pt x="1261" y="7498"/>
                    </a:cubicBezTo>
                    <a:cubicBezTo>
                      <a:pt x="1324" y="7404"/>
                      <a:pt x="1356" y="7341"/>
                      <a:pt x="1356" y="7246"/>
                    </a:cubicBezTo>
                    <a:lnTo>
                      <a:pt x="1356" y="3119"/>
                    </a:lnTo>
                    <a:cubicBezTo>
                      <a:pt x="1356" y="3025"/>
                      <a:pt x="1324" y="2930"/>
                      <a:pt x="1261" y="2867"/>
                    </a:cubicBezTo>
                    <a:cubicBezTo>
                      <a:pt x="978" y="2615"/>
                      <a:pt x="663" y="2363"/>
                      <a:pt x="663" y="1859"/>
                    </a:cubicBezTo>
                    <a:cubicBezTo>
                      <a:pt x="663" y="1229"/>
                      <a:pt x="1167" y="756"/>
                      <a:pt x="1765" y="756"/>
                    </a:cubicBezTo>
                    <a:close/>
                    <a:moveTo>
                      <a:pt x="10650" y="2048"/>
                    </a:moveTo>
                    <a:cubicBezTo>
                      <a:pt x="10870" y="2048"/>
                      <a:pt x="11028" y="2205"/>
                      <a:pt x="11028" y="2395"/>
                    </a:cubicBezTo>
                    <a:lnTo>
                      <a:pt x="11028" y="9294"/>
                    </a:lnTo>
                    <a:lnTo>
                      <a:pt x="10965" y="9294"/>
                    </a:lnTo>
                    <a:cubicBezTo>
                      <a:pt x="10965" y="9483"/>
                      <a:pt x="10807" y="9641"/>
                      <a:pt x="10618" y="9641"/>
                    </a:cubicBezTo>
                    <a:lnTo>
                      <a:pt x="3687" y="9641"/>
                    </a:lnTo>
                    <a:cubicBezTo>
                      <a:pt x="3939" y="9326"/>
                      <a:pt x="4097" y="8948"/>
                      <a:pt x="4097" y="8538"/>
                    </a:cubicBezTo>
                    <a:cubicBezTo>
                      <a:pt x="4097" y="8065"/>
                      <a:pt x="3876" y="7593"/>
                      <a:pt x="3561" y="7278"/>
                    </a:cubicBezTo>
                    <a:lnTo>
                      <a:pt x="3404" y="7120"/>
                    </a:lnTo>
                    <a:lnTo>
                      <a:pt x="3404" y="3245"/>
                    </a:lnTo>
                    <a:cubicBezTo>
                      <a:pt x="3624" y="3025"/>
                      <a:pt x="4002" y="2710"/>
                      <a:pt x="4097" y="2048"/>
                    </a:cubicBezTo>
                    <a:close/>
                    <a:moveTo>
                      <a:pt x="4758" y="10334"/>
                    </a:moveTo>
                    <a:lnTo>
                      <a:pt x="4758" y="10649"/>
                    </a:lnTo>
                    <a:cubicBezTo>
                      <a:pt x="4758" y="10838"/>
                      <a:pt x="4601" y="10995"/>
                      <a:pt x="4412" y="10995"/>
                    </a:cubicBezTo>
                    <a:lnTo>
                      <a:pt x="2710" y="10995"/>
                    </a:lnTo>
                    <a:cubicBezTo>
                      <a:pt x="2521" y="10995"/>
                      <a:pt x="2364" y="10838"/>
                      <a:pt x="2364" y="10649"/>
                    </a:cubicBezTo>
                    <a:lnTo>
                      <a:pt x="2364" y="10334"/>
                    </a:lnTo>
                    <a:close/>
                    <a:moveTo>
                      <a:pt x="1797" y="0"/>
                    </a:moveTo>
                    <a:cubicBezTo>
                      <a:pt x="820" y="0"/>
                      <a:pt x="1" y="788"/>
                      <a:pt x="1" y="1827"/>
                    </a:cubicBezTo>
                    <a:cubicBezTo>
                      <a:pt x="1" y="2300"/>
                      <a:pt x="190" y="2773"/>
                      <a:pt x="505" y="3088"/>
                    </a:cubicBezTo>
                    <a:lnTo>
                      <a:pt x="663" y="3245"/>
                    </a:lnTo>
                    <a:lnTo>
                      <a:pt x="663" y="7089"/>
                    </a:lnTo>
                    <a:cubicBezTo>
                      <a:pt x="474" y="7278"/>
                      <a:pt x="1" y="7719"/>
                      <a:pt x="1" y="8506"/>
                    </a:cubicBezTo>
                    <a:cubicBezTo>
                      <a:pt x="1" y="9452"/>
                      <a:pt x="694" y="10208"/>
                      <a:pt x="1639" y="10271"/>
                    </a:cubicBezTo>
                    <a:lnTo>
                      <a:pt x="1734" y="10271"/>
                    </a:lnTo>
                    <a:lnTo>
                      <a:pt x="1734" y="10649"/>
                    </a:lnTo>
                    <a:cubicBezTo>
                      <a:pt x="1734" y="11184"/>
                      <a:pt x="2206" y="11657"/>
                      <a:pt x="2742" y="11657"/>
                    </a:cubicBezTo>
                    <a:lnTo>
                      <a:pt x="4443" y="11657"/>
                    </a:lnTo>
                    <a:cubicBezTo>
                      <a:pt x="5010" y="11657"/>
                      <a:pt x="5451" y="11184"/>
                      <a:pt x="5451" y="10649"/>
                    </a:cubicBezTo>
                    <a:lnTo>
                      <a:pt x="5451" y="10334"/>
                    </a:lnTo>
                    <a:lnTo>
                      <a:pt x="10618" y="10334"/>
                    </a:lnTo>
                    <a:cubicBezTo>
                      <a:pt x="11185" y="10334"/>
                      <a:pt x="11658" y="9861"/>
                      <a:pt x="11658" y="9294"/>
                    </a:cubicBezTo>
                    <a:lnTo>
                      <a:pt x="11658" y="2395"/>
                    </a:lnTo>
                    <a:cubicBezTo>
                      <a:pt x="11658" y="1827"/>
                      <a:pt x="11185" y="1386"/>
                      <a:pt x="10618" y="1386"/>
                    </a:cubicBezTo>
                    <a:lnTo>
                      <a:pt x="4034" y="1386"/>
                    </a:lnTo>
                    <a:cubicBezTo>
                      <a:pt x="3845" y="599"/>
                      <a:pt x="3151" y="0"/>
                      <a:pt x="2301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58"/>
              <p:cNvSpPr/>
              <p:nvPr/>
            </p:nvSpPr>
            <p:spPr>
              <a:xfrm>
                <a:off x="-31404675" y="2007250"/>
                <a:ext cx="138625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5545" h="2112" extrusionOk="0">
                    <a:moveTo>
                      <a:pt x="4852" y="725"/>
                    </a:moveTo>
                    <a:lnTo>
                      <a:pt x="4852" y="1418"/>
                    </a:lnTo>
                    <a:lnTo>
                      <a:pt x="693" y="1418"/>
                    </a:lnTo>
                    <a:lnTo>
                      <a:pt x="693" y="725"/>
                    </a:lnTo>
                    <a:close/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lnTo>
                      <a:pt x="0" y="1733"/>
                    </a:lnTo>
                    <a:cubicBezTo>
                      <a:pt x="0" y="1954"/>
                      <a:pt x="158" y="2111"/>
                      <a:pt x="347" y="2111"/>
                    </a:cubicBezTo>
                    <a:lnTo>
                      <a:pt x="5199" y="2111"/>
                    </a:lnTo>
                    <a:cubicBezTo>
                      <a:pt x="5388" y="2111"/>
                      <a:pt x="5545" y="1954"/>
                      <a:pt x="5545" y="1733"/>
                    </a:cubicBezTo>
                    <a:lnTo>
                      <a:pt x="5545" y="379"/>
                    </a:lnTo>
                    <a:cubicBezTo>
                      <a:pt x="5514" y="158"/>
                      <a:pt x="5356" y="1"/>
                      <a:pt x="5199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58"/>
              <p:cNvSpPr/>
              <p:nvPr/>
            </p:nvSpPr>
            <p:spPr>
              <a:xfrm>
                <a:off x="-31404675" y="2077350"/>
                <a:ext cx="346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726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68"/>
                      <a:pt x="158" y="725"/>
                      <a:pt x="347" y="725"/>
                    </a:cubicBezTo>
                    <a:lnTo>
                      <a:pt x="1008" y="725"/>
                    </a:lnTo>
                    <a:cubicBezTo>
                      <a:pt x="1229" y="725"/>
                      <a:pt x="1386" y="568"/>
                      <a:pt x="1386" y="347"/>
                    </a:cubicBezTo>
                    <a:cubicBezTo>
                      <a:pt x="1386" y="158"/>
                      <a:pt x="1229" y="0"/>
                      <a:pt x="1008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58"/>
              <p:cNvSpPr/>
              <p:nvPr/>
            </p:nvSpPr>
            <p:spPr>
              <a:xfrm>
                <a:off x="-31353475" y="2077350"/>
                <a:ext cx="354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726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68"/>
                      <a:pt x="158" y="725"/>
                      <a:pt x="347" y="725"/>
                    </a:cubicBezTo>
                    <a:lnTo>
                      <a:pt x="1071" y="725"/>
                    </a:lnTo>
                    <a:cubicBezTo>
                      <a:pt x="1260" y="725"/>
                      <a:pt x="1418" y="568"/>
                      <a:pt x="1418" y="347"/>
                    </a:cubicBezTo>
                    <a:cubicBezTo>
                      <a:pt x="1418" y="158"/>
                      <a:pt x="1260" y="0"/>
                      <a:pt x="1071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58"/>
              <p:cNvSpPr/>
              <p:nvPr/>
            </p:nvSpPr>
            <p:spPr>
              <a:xfrm>
                <a:off x="-31301500" y="2077350"/>
                <a:ext cx="354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726" extrusionOk="0">
                    <a:moveTo>
                      <a:pt x="347" y="0"/>
                    </a:moveTo>
                    <a:cubicBezTo>
                      <a:pt x="158" y="0"/>
                      <a:pt x="0" y="158"/>
                      <a:pt x="0" y="347"/>
                    </a:cubicBezTo>
                    <a:cubicBezTo>
                      <a:pt x="0" y="568"/>
                      <a:pt x="158" y="725"/>
                      <a:pt x="347" y="725"/>
                    </a:cubicBezTo>
                    <a:lnTo>
                      <a:pt x="1072" y="725"/>
                    </a:lnTo>
                    <a:cubicBezTo>
                      <a:pt x="1261" y="725"/>
                      <a:pt x="1418" y="568"/>
                      <a:pt x="1418" y="347"/>
                    </a:cubicBezTo>
                    <a:cubicBezTo>
                      <a:pt x="1387" y="158"/>
                      <a:pt x="1229" y="0"/>
                      <a:pt x="1072" y="0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58"/>
              <p:cNvSpPr/>
              <p:nvPr/>
            </p:nvSpPr>
            <p:spPr>
              <a:xfrm>
                <a:off x="-31404675" y="2112000"/>
                <a:ext cx="34675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694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47" y="694"/>
                    </a:cubicBezTo>
                    <a:lnTo>
                      <a:pt x="1008" y="694"/>
                    </a:lnTo>
                    <a:cubicBezTo>
                      <a:pt x="1229" y="694"/>
                      <a:pt x="1386" y="536"/>
                      <a:pt x="1386" y="347"/>
                    </a:cubicBezTo>
                    <a:cubicBezTo>
                      <a:pt x="1386" y="158"/>
                      <a:pt x="1229" y="1"/>
                      <a:pt x="1008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58"/>
              <p:cNvSpPr/>
              <p:nvPr/>
            </p:nvSpPr>
            <p:spPr>
              <a:xfrm>
                <a:off x="-31353475" y="2112000"/>
                <a:ext cx="354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4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47" y="694"/>
                    </a:cubicBezTo>
                    <a:lnTo>
                      <a:pt x="1071" y="694"/>
                    </a:lnTo>
                    <a:cubicBezTo>
                      <a:pt x="1260" y="694"/>
                      <a:pt x="1418" y="536"/>
                      <a:pt x="1418" y="347"/>
                    </a:cubicBezTo>
                    <a:cubicBezTo>
                      <a:pt x="1418" y="158"/>
                      <a:pt x="1260" y="1"/>
                      <a:pt x="1071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58"/>
              <p:cNvSpPr/>
              <p:nvPr/>
            </p:nvSpPr>
            <p:spPr>
              <a:xfrm>
                <a:off x="-31301500" y="2112000"/>
                <a:ext cx="354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694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47" y="694"/>
                    </a:cubicBezTo>
                    <a:lnTo>
                      <a:pt x="1072" y="694"/>
                    </a:lnTo>
                    <a:cubicBezTo>
                      <a:pt x="1261" y="694"/>
                      <a:pt x="1418" y="536"/>
                      <a:pt x="1418" y="347"/>
                    </a:cubicBezTo>
                    <a:cubicBezTo>
                      <a:pt x="1387" y="158"/>
                      <a:pt x="1229" y="1"/>
                      <a:pt x="1072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58"/>
              <p:cNvSpPr/>
              <p:nvPr/>
            </p:nvSpPr>
            <p:spPr>
              <a:xfrm>
                <a:off x="-31404675" y="2145075"/>
                <a:ext cx="34675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cubicBezTo>
                      <a:pt x="0" y="568"/>
                      <a:pt x="158" y="726"/>
                      <a:pt x="347" y="726"/>
                    </a:cubicBezTo>
                    <a:lnTo>
                      <a:pt x="1008" y="726"/>
                    </a:lnTo>
                    <a:cubicBezTo>
                      <a:pt x="1229" y="726"/>
                      <a:pt x="1386" y="568"/>
                      <a:pt x="1386" y="379"/>
                    </a:cubicBezTo>
                    <a:cubicBezTo>
                      <a:pt x="1386" y="158"/>
                      <a:pt x="1229" y="1"/>
                      <a:pt x="1008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58"/>
              <p:cNvSpPr/>
              <p:nvPr/>
            </p:nvSpPr>
            <p:spPr>
              <a:xfrm>
                <a:off x="-31353475" y="2145075"/>
                <a:ext cx="354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cubicBezTo>
                      <a:pt x="0" y="568"/>
                      <a:pt x="158" y="726"/>
                      <a:pt x="347" y="726"/>
                    </a:cubicBezTo>
                    <a:lnTo>
                      <a:pt x="1071" y="726"/>
                    </a:lnTo>
                    <a:cubicBezTo>
                      <a:pt x="1260" y="726"/>
                      <a:pt x="1418" y="568"/>
                      <a:pt x="1418" y="379"/>
                    </a:cubicBezTo>
                    <a:cubicBezTo>
                      <a:pt x="1418" y="158"/>
                      <a:pt x="1260" y="1"/>
                      <a:pt x="1071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58"/>
              <p:cNvSpPr/>
              <p:nvPr/>
            </p:nvSpPr>
            <p:spPr>
              <a:xfrm>
                <a:off x="-31301500" y="2145075"/>
                <a:ext cx="354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726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79"/>
                    </a:cubicBezTo>
                    <a:cubicBezTo>
                      <a:pt x="0" y="568"/>
                      <a:pt x="158" y="726"/>
                      <a:pt x="347" y="726"/>
                    </a:cubicBezTo>
                    <a:lnTo>
                      <a:pt x="1072" y="726"/>
                    </a:lnTo>
                    <a:cubicBezTo>
                      <a:pt x="1261" y="726"/>
                      <a:pt x="1418" y="568"/>
                      <a:pt x="1418" y="379"/>
                    </a:cubicBezTo>
                    <a:cubicBezTo>
                      <a:pt x="1387" y="158"/>
                      <a:pt x="1229" y="1"/>
                      <a:pt x="1072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6" name="Google Shape;336;p58"/>
            <p:cNvGrpSpPr/>
            <p:nvPr/>
          </p:nvGrpSpPr>
          <p:grpSpPr>
            <a:xfrm>
              <a:off x="3206587" y="6259734"/>
              <a:ext cx="335807" cy="336412"/>
              <a:chOff x="3591041" y="5091455"/>
              <a:chExt cx="335807" cy="336412"/>
            </a:xfrm>
          </p:grpSpPr>
          <p:sp>
            <p:nvSpPr>
              <p:cNvPr id="337" name="Google Shape;337;p58"/>
              <p:cNvSpPr/>
              <p:nvPr/>
            </p:nvSpPr>
            <p:spPr>
              <a:xfrm>
                <a:off x="3591041" y="5093836"/>
                <a:ext cx="335807" cy="334031"/>
              </a:xfrm>
              <a:custGeom>
                <a:avLst/>
                <a:gdLst/>
                <a:ahLst/>
                <a:cxnLst/>
                <a:rect l="l" t="t" r="r" b="b"/>
                <a:pathLst>
                  <a:path w="11720" h="11658" extrusionOk="0">
                    <a:moveTo>
                      <a:pt x="5844" y="654"/>
                    </a:moveTo>
                    <a:cubicBezTo>
                      <a:pt x="6144" y="654"/>
                      <a:pt x="6443" y="773"/>
                      <a:pt x="6679" y="1009"/>
                    </a:cubicBezTo>
                    <a:lnTo>
                      <a:pt x="7057" y="1355"/>
                    </a:lnTo>
                    <a:lnTo>
                      <a:pt x="4600" y="1355"/>
                    </a:lnTo>
                    <a:lnTo>
                      <a:pt x="5009" y="1009"/>
                    </a:lnTo>
                    <a:cubicBezTo>
                      <a:pt x="5246" y="773"/>
                      <a:pt x="5545" y="654"/>
                      <a:pt x="5844" y="654"/>
                    </a:cubicBezTo>
                    <a:close/>
                    <a:moveTo>
                      <a:pt x="2080" y="3939"/>
                    </a:moveTo>
                    <a:lnTo>
                      <a:pt x="2080" y="6365"/>
                    </a:lnTo>
                    <a:lnTo>
                      <a:pt x="819" y="5136"/>
                    </a:lnTo>
                    <a:lnTo>
                      <a:pt x="2080" y="3939"/>
                    </a:lnTo>
                    <a:close/>
                    <a:moveTo>
                      <a:pt x="9609" y="3876"/>
                    </a:moveTo>
                    <a:lnTo>
                      <a:pt x="10869" y="5136"/>
                    </a:lnTo>
                    <a:lnTo>
                      <a:pt x="9609" y="6365"/>
                    </a:lnTo>
                    <a:lnTo>
                      <a:pt x="9609" y="3876"/>
                    </a:lnTo>
                    <a:close/>
                    <a:moveTo>
                      <a:pt x="8570" y="2080"/>
                    </a:moveTo>
                    <a:cubicBezTo>
                      <a:pt x="8790" y="2080"/>
                      <a:pt x="8948" y="2238"/>
                      <a:pt x="8948" y="2427"/>
                    </a:cubicBezTo>
                    <a:lnTo>
                      <a:pt x="8948" y="7089"/>
                    </a:lnTo>
                    <a:lnTo>
                      <a:pt x="8286" y="7751"/>
                    </a:lnTo>
                    <a:cubicBezTo>
                      <a:pt x="7593" y="7152"/>
                      <a:pt x="6774" y="6837"/>
                      <a:pt x="5860" y="6837"/>
                    </a:cubicBezTo>
                    <a:cubicBezTo>
                      <a:pt x="4978" y="6837"/>
                      <a:pt x="4127" y="7152"/>
                      <a:pt x="3466" y="7751"/>
                    </a:cubicBezTo>
                    <a:lnTo>
                      <a:pt x="2804" y="7089"/>
                    </a:lnTo>
                    <a:lnTo>
                      <a:pt x="2804" y="2427"/>
                    </a:lnTo>
                    <a:cubicBezTo>
                      <a:pt x="2804" y="2238"/>
                      <a:pt x="2962" y="2080"/>
                      <a:pt x="3119" y="2080"/>
                    </a:cubicBezTo>
                    <a:close/>
                    <a:moveTo>
                      <a:pt x="693" y="5987"/>
                    </a:moveTo>
                    <a:lnTo>
                      <a:pt x="2993" y="8223"/>
                    </a:lnTo>
                    <a:lnTo>
                      <a:pt x="693" y="10492"/>
                    </a:lnTo>
                    <a:lnTo>
                      <a:pt x="693" y="5987"/>
                    </a:lnTo>
                    <a:close/>
                    <a:moveTo>
                      <a:pt x="11027" y="5987"/>
                    </a:moveTo>
                    <a:lnTo>
                      <a:pt x="11027" y="10492"/>
                    </a:lnTo>
                    <a:lnTo>
                      <a:pt x="8727" y="8223"/>
                    </a:lnTo>
                    <a:lnTo>
                      <a:pt x="11027" y="5987"/>
                    </a:lnTo>
                    <a:close/>
                    <a:moveTo>
                      <a:pt x="5829" y="7499"/>
                    </a:moveTo>
                    <a:cubicBezTo>
                      <a:pt x="6616" y="7499"/>
                      <a:pt x="7309" y="7814"/>
                      <a:pt x="7876" y="8381"/>
                    </a:cubicBezTo>
                    <a:lnTo>
                      <a:pt x="10523" y="10964"/>
                    </a:lnTo>
                    <a:lnTo>
                      <a:pt x="1166" y="10964"/>
                    </a:lnTo>
                    <a:lnTo>
                      <a:pt x="3781" y="8381"/>
                    </a:lnTo>
                    <a:cubicBezTo>
                      <a:pt x="4316" y="7814"/>
                      <a:pt x="5041" y="7499"/>
                      <a:pt x="5829" y="7499"/>
                    </a:cubicBezTo>
                    <a:close/>
                    <a:moveTo>
                      <a:pt x="5864" y="1"/>
                    </a:moveTo>
                    <a:cubicBezTo>
                      <a:pt x="5380" y="1"/>
                      <a:pt x="4899" y="190"/>
                      <a:pt x="4537" y="568"/>
                    </a:cubicBezTo>
                    <a:lnTo>
                      <a:pt x="3655" y="1387"/>
                    </a:lnTo>
                    <a:lnTo>
                      <a:pt x="3119" y="1387"/>
                    </a:lnTo>
                    <a:cubicBezTo>
                      <a:pt x="2552" y="1387"/>
                      <a:pt x="2080" y="1859"/>
                      <a:pt x="2080" y="2427"/>
                    </a:cubicBezTo>
                    <a:lnTo>
                      <a:pt x="2080" y="2962"/>
                    </a:lnTo>
                    <a:lnTo>
                      <a:pt x="315" y="4726"/>
                    </a:lnTo>
                    <a:cubicBezTo>
                      <a:pt x="126" y="4915"/>
                      <a:pt x="0" y="5136"/>
                      <a:pt x="0" y="5420"/>
                    </a:cubicBezTo>
                    <a:lnTo>
                      <a:pt x="0" y="10618"/>
                    </a:lnTo>
                    <a:cubicBezTo>
                      <a:pt x="32" y="11216"/>
                      <a:pt x="473" y="11657"/>
                      <a:pt x="1071" y="11657"/>
                    </a:cubicBezTo>
                    <a:lnTo>
                      <a:pt x="10680" y="11657"/>
                    </a:lnTo>
                    <a:cubicBezTo>
                      <a:pt x="11216" y="11657"/>
                      <a:pt x="11720" y="11185"/>
                      <a:pt x="11720" y="10618"/>
                    </a:cubicBezTo>
                    <a:lnTo>
                      <a:pt x="11720" y="5420"/>
                    </a:lnTo>
                    <a:cubicBezTo>
                      <a:pt x="11720" y="5136"/>
                      <a:pt x="11626" y="4915"/>
                      <a:pt x="11405" y="4726"/>
                    </a:cubicBezTo>
                    <a:lnTo>
                      <a:pt x="9641" y="2962"/>
                    </a:lnTo>
                    <a:lnTo>
                      <a:pt x="9641" y="2427"/>
                    </a:lnTo>
                    <a:cubicBezTo>
                      <a:pt x="9641" y="1859"/>
                      <a:pt x="9168" y="1387"/>
                      <a:pt x="8633" y="1387"/>
                    </a:cubicBezTo>
                    <a:lnTo>
                      <a:pt x="8065" y="1387"/>
                    </a:lnTo>
                    <a:lnTo>
                      <a:pt x="7215" y="568"/>
                    </a:lnTo>
                    <a:cubicBezTo>
                      <a:pt x="6837" y="190"/>
                      <a:pt x="6348" y="1"/>
                      <a:pt x="5864" y="1"/>
                    </a:cubicBezTo>
                    <a:close/>
                  </a:path>
                </a:pathLst>
              </a:cu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68575" tIns="68575" rIns="68575" bIns="685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867">
                  <a:solidFill>
                    <a:srgbClr val="A6A6A6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58"/>
              <p:cNvSpPr txBox="1"/>
              <p:nvPr/>
            </p:nvSpPr>
            <p:spPr>
              <a:xfrm>
                <a:off x="3612910" y="5091455"/>
                <a:ext cx="292068" cy="2334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67" b="1">
                    <a:solidFill>
                      <a:srgbClr val="A6A6A6"/>
                    </a:solidFill>
                    <a:latin typeface="Lato"/>
                    <a:ea typeface="Lato"/>
                    <a:cs typeface="Lato"/>
                    <a:sym typeface="Lato"/>
                  </a:rPr>
                  <a:t>@</a:t>
                </a:r>
                <a:endParaRPr sz="1067" b="1">
                  <a:solidFill>
                    <a:srgbClr val="A6A6A6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</p:grpSp>
        <p:sp>
          <p:nvSpPr>
            <p:cNvPr id="339" name="Google Shape;339;p58"/>
            <p:cNvSpPr txBox="1"/>
            <p:nvPr/>
          </p:nvSpPr>
          <p:spPr>
            <a:xfrm>
              <a:off x="3342078" y="6257379"/>
              <a:ext cx="2640300" cy="434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800"/>
                <a:buFont typeface="Arial"/>
                <a:buNone/>
              </a:pPr>
              <a:r>
                <a:rPr lang="en" sz="1467" b="1">
                  <a:solidFill>
                    <a:srgbClr val="A6A6A6"/>
                  </a:solidFill>
                  <a:latin typeface="Roboto"/>
                  <a:ea typeface="Roboto"/>
                  <a:cs typeface="Roboto"/>
                  <a:sym typeface="Roboto"/>
                </a:rPr>
                <a:t>stafdirjenbc@gmail.com</a:t>
              </a:r>
              <a:endParaRPr sz="1467"/>
            </a:p>
          </p:txBody>
        </p:sp>
      </p:grpSp>
      <p:sp>
        <p:nvSpPr>
          <p:cNvPr id="340" name="Google Shape;340;p58"/>
          <p:cNvSpPr txBox="1"/>
          <p:nvPr/>
        </p:nvSpPr>
        <p:spPr>
          <a:xfrm>
            <a:off x="3646200" y="5784901"/>
            <a:ext cx="4899600" cy="530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91433" rIns="91433" bIns="91433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1200" b="0" dirty="0">
                <a:solidFill>
                  <a:srgbClr val="A5A5A5"/>
                </a:solidFill>
                <a:latin typeface="Roboto"/>
                <a:ea typeface="Roboto"/>
                <a:cs typeface="Roboto"/>
                <a:sym typeface="Roboto"/>
              </a:rPr>
              <a:t>Untuk informasi lebih lanjut :</a:t>
            </a:r>
            <a:endParaRPr sz="1467" b="0" dirty="0">
              <a:solidFill>
                <a:srgbClr val="A5A5A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1" name="Google Shape;341;p58"/>
          <p:cNvSpPr/>
          <p:nvPr/>
        </p:nvSpPr>
        <p:spPr>
          <a:xfrm flipH="1">
            <a:off x="3505" y="3077033"/>
            <a:ext cx="3780000" cy="90000"/>
          </a:xfrm>
          <a:prstGeom prst="rect">
            <a:avLst/>
          </a:prstGeom>
          <a:solidFill>
            <a:srgbClr val="0B172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58"/>
          <p:cNvSpPr/>
          <p:nvPr/>
        </p:nvSpPr>
        <p:spPr>
          <a:xfrm flipH="1">
            <a:off x="8412000" y="3530116"/>
            <a:ext cx="3780000" cy="90000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42022" y="59335"/>
            <a:ext cx="1907957" cy="1073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748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">
  <p:cSld name="1_Content slid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5"/>
          <p:cNvSpPr txBox="1">
            <a:spLocks noGrp="1"/>
          </p:cNvSpPr>
          <p:nvPr>
            <p:ph type="body" idx="1"/>
          </p:nvPr>
        </p:nvSpPr>
        <p:spPr>
          <a:xfrm>
            <a:off x="579623" y="1205827"/>
            <a:ext cx="11146400" cy="4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4" rIns="68568" bIns="34274" anchor="t" anchorCtr="0">
            <a:normAutofit/>
          </a:bodyPr>
          <a:lstStyle>
            <a:lvl1pPr marL="609523" lvl="0" indent="-42328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050" lvl="1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573" lvl="2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098" lvl="3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620" lvl="4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143" lvl="5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667" lvl="6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191" lvl="7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718" lvl="8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45"/>
          <p:cNvSpPr/>
          <p:nvPr/>
        </p:nvSpPr>
        <p:spPr>
          <a:xfrm>
            <a:off x="131635" y="112819"/>
            <a:ext cx="376400" cy="811200"/>
          </a:xfrm>
          <a:prstGeom prst="rect">
            <a:avLst/>
          </a:prstGeom>
          <a:solidFill>
            <a:srgbClr val="F2BE1A"/>
          </a:solidFill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45"/>
          <p:cNvSpPr/>
          <p:nvPr/>
        </p:nvSpPr>
        <p:spPr>
          <a:xfrm>
            <a:off x="0" y="112819"/>
            <a:ext cx="376400" cy="811200"/>
          </a:xfrm>
          <a:prstGeom prst="rect">
            <a:avLst/>
          </a:prstGeom>
          <a:solidFill>
            <a:srgbClr val="0B1728"/>
          </a:solidFill>
          <a:ln>
            <a:noFill/>
          </a:ln>
        </p:spPr>
        <p:txBody>
          <a:bodyPr spcFirstLastPara="1" wrap="square" lIns="91424" tIns="45699" rIns="91424" bIns="45699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5"/>
          <p:cNvSpPr txBox="1">
            <a:spLocks noGrp="1"/>
          </p:cNvSpPr>
          <p:nvPr>
            <p:ph type="body" idx="2"/>
          </p:nvPr>
        </p:nvSpPr>
        <p:spPr>
          <a:xfrm>
            <a:off x="639568" y="112825"/>
            <a:ext cx="4506400" cy="73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8" tIns="34274" rIns="68568" bIns="34274" anchor="t" anchorCtr="0">
            <a:spAutoFit/>
          </a:bodyPr>
          <a:lstStyle>
            <a:lvl1pPr marL="609523" lvl="0" indent="-30476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B1728"/>
              </a:buClr>
              <a:buSzPts val="2700"/>
              <a:buNone/>
              <a:defRPr sz="3600" b="1">
                <a:solidFill>
                  <a:srgbClr val="0B1728"/>
                </a:solidFill>
              </a:defRPr>
            </a:lvl1pPr>
            <a:lvl2pPr marL="1219050" lvl="1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573" lvl="2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098" lvl="3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620" lvl="4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143" lvl="5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6667" lvl="6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191" lvl="7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5718" lvl="8" indent="-42328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5B9301-2C9C-2353-C893-5565AFDE7EDC}"/>
              </a:ext>
            </a:extLst>
          </p:cNvPr>
          <p:cNvSpPr/>
          <p:nvPr userDrawn="1"/>
        </p:nvSpPr>
        <p:spPr>
          <a:xfrm>
            <a:off x="0" y="6646400"/>
            <a:ext cx="12192000" cy="211602"/>
          </a:xfrm>
          <a:prstGeom prst="rect">
            <a:avLst/>
          </a:prstGeom>
          <a:solidFill>
            <a:srgbClr val="4472C4">
              <a:lumMod val="5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1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Integritas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400" b="0" i="1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Profesionalisme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en-US" sz="1400" b="0" i="1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Sinergi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– </a:t>
            </a:r>
            <a:r>
              <a:rPr kumimoji="0" lang="en-US" sz="1400" b="0" i="1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Pelayanan</a:t>
            </a:r>
            <a:r>
              <a:rPr kumimoji="0" lang="en-US" sz="1400" b="0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 </a:t>
            </a:r>
            <a:r>
              <a:rPr kumimoji="0" lang="en-US" sz="1400" b="0" i="1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Kesempurnaan</a:t>
            </a: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B37290-DD43-76CC-8672-47D2DC14DC87}"/>
              </a:ext>
            </a:extLst>
          </p:cNvPr>
          <p:cNvSpPr/>
          <p:nvPr userDrawn="1"/>
        </p:nvSpPr>
        <p:spPr>
          <a:xfrm>
            <a:off x="11576304" y="6646399"/>
            <a:ext cx="615696" cy="21160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" name="TextBox 51">
            <a:extLst>
              <a:ext uri="{FF2B5EF4-FFF2-40B4-BE49-F238E27FC236}">
                <a16:creationId xmlns:a16="http://schemas.microsoft.com/office/drawing/2014/main" id="{A76C3D5D-7DE4-3072-09C1-153BA6E2650C}"/>
              </a:ext>
            </a:extLst>
          </p:cNvPr>
          <p:cNvSpPr txBox="1"/>
          <p:nvPr userDrawn="1"/>
        </p:nvSpPr>
        <p:spPr>
          <a:xfrm>
            <a:off x="11733309" y="6588558"/>
            <a:ext cx="3016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fld id="{74B8C11B-0E67-4C36-9F2C-CA018DE2D607}" type="slidenum">
              <a:rPr lang="en-US" sz="1400" b="1" spc="100" smtClean="0">
                <a:solidFill>
                  <a:srgbClr val="44546A">
                    <a:lumMod val="50000"/>
                  </a:srgbClr>
                </a:solidFill>
                <a:latin typeface="Montserrat SemiBold" pitchFamily="2" charset="0"/>
                <a:ea typeface="Roboto" panose="02000000000000000000" pitchFamily="2" charset="0"/>
                <a:cs typeface="Poppins Medium" panose="00000600000000000000" pitchFamily="2" charset="0"/>
              </a:rPr>
              <a:pPr algn="ctr">
                <a:defRPr/>
              </a:pPr>
              <a:t>‹#›</a:t>
            </a:fld>
            <a:endParaRPr lang="en-US" sz="1400" b="1" spc="100">
              <a:solidFill>
                <a:srgbClr val="44546A">
                  <a:lumMod val="50000"/>
                </a:srgbClr>
              </a:solidFill>
              <a:latin typeface="Montserrat SemiBold" pitchFamily="2" charset="0"/>
              <a:ea typeface="Roboto" panose="02000000000000000000" pitchFamily="2" charset="0"/>
              <a:cs typeface="Poppins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65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Roboto Condensed"/>
              <a:buNone/>
              <a:defRPr sz="33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73" name="Google Shape;273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36437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A4C3A4-0763-E9AD-9060-E0B58F3B3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3CCBD35B-18BF-1E37-1743-E34792C52C40}"/>
              </a:ext>
            </a:extLst>
          </p:cNvPr>
          <p:cNvSpPr/>
          <p:nvPr/>
        </p:nvSpPr>
        <p:spPr>
          <a:xfrm>
            <a:off x="8861195" y="4929975"/>
            <a:ext cx="3002175" cy="1656835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CDBDC-B3C2-F8AE-B3AE-E94AF89CB48B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09121" y="52767"/>
            <a:ext cx="5405097" cy="487283"/>
          </a:xfrm>
        </p:spPr>
        <p:txBody>
          <a:bodyPr/>
          <a:lstStyle/>
          <a:p>
            <a:r>
              <a:rPr lang="en-US" sz="2000" dirty="0"/>
              <a:t>Gambaran Umum: </a:t>
            </a:r>
            <a:r>
              <a:rPr lang="en-US" sz="1800" dirty="0" err="1">
                <a:solidFill>
                  <a:srgbClr val="F2BE1A"/>
                </a:solidFill>
              </a:rPr>
              <a:t>Demografi</a:t>
            </a:r>
            <a:r>
              <a:rPr lang="en-US" sz="1800" dirty="0">
                <a:solidFill>
                  <a:srgbClr val="F2BE1A"/>
                </a:solidFill>
              </a:rPr>
              <a:t> (1 Maret 2025)</a:t>
            </a:r>
            <a:endParaRPr lang="en-ID" sz="2000" dirty="0">
              <a:solidFill>
                <a:srgbClr val="F2BE1A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CF31CBE-878E-373F-03EC-E87655F18AE8}"/>
              </a:ext>
            </a:extLst>
          </p:cNvPr>
          <p:cNvSpPr/>
          <p:nvPr/>
        </p:nvSpPr>
        <p:spPr>
          <a:xfrm>
            <a:off x="8845992" y="3468761"/>
            <a:ext cx="3002175" cy="1331060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aphicFrame>
        <p:nvGraphicFramePr>
          <p:cNvPr id="41" name="Table 220">
            <a:extLst>
              <a:ext uri="{FF2B5EF4-FFF2-40B4-BE49-F238E27FC236}">
                <a16:creationId xmlns:a16="http://schemas.microsoft.com/office/drawing/2014/main" id="{5F4149B4-2A4A-032B-BECE-364A29DD0E0E}"/>
              </a:ext>
            </a:extLst>
          </p:cNvPr>
          <p:cNvGraphicFramePr>
            <a:graphicFrameLocks noGrp="1"/>
          </p:cNvGraphicFramePr>
          <p:nvPr/>
        </p:nvGraphicFramePr>
        <p:xfrm>
          <a:off x="8935876" y="3669665"/>
          <a:ext cx="1753449" cy="1000881"/>
        </p:xfrm>
        <a:graphic>
          <a:graphicData uri="http://schemas.openxmlformats.org/drawingml/2006/table">
            <a:tbl>
              <a:tblPr firstRow="1" bandRow="1"/>
              <a:tblGrid>
                <a:gridCol w="996035">
                  <a:extLst>
                    <a:ext uri="{9D8B030D-6E8A-4147-A177-3AD203B41FA5}">
                      <a16:colId xmlns:a16="http://schemas.microsoft.com/office/drawing/2014/main" val="3440572361"/>
                    </a:ext>
                  </a:extLst>
                </a:gridCol>
                <a:gridCol w="757414">
                  <a:extLst>
                    <a:ext uri="{9D8B030D-6E8A-4147-A177-3AD203B41FA5}">
                      <a16:colId xmlns:a16="http://schemas.microsoft.com/office/drawing/2014/main" val="1447892015"/>
                    </a:ext>
                  </a:extLst>
                </a:gridCol>
              </a:tblGrid>
              <a:tr h="333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Golongan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IV</a:t>
                      </a:r>
                      <a:endParaRPr lang="en-ID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6%</a:t>
                      </a:r>
                      <a:endParaRPr lang="en-ID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79747597"/>
                  </a:ext>
                </a:extLst>
              </a:tr>
              <a:tr h="333627">
                <a:tc>
                  <a:txBody>
                    <a:bodyPr/>
                    <a:lstStyle/>
                    <a:p>
                      <a:pPr algn="l"/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Golongan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III</a:t>
                      </a:r>
                      <a:endParaRPr lang="en-ID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40%</a:t>
                      </a:r>
                      <a:endParaRPr lang="en-ID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7937751"/>
                  </a:ext>
                </a:extLst>
              </a:tr>
              <a:tr h="33362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 err="1">
                          <a:solidFill>
                            <a:schemeClr val="bg1"/>
                          </a:solidFill>
                        </a:rPr>
                        <a:t>Golongan</a:t>
                      </a:r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 II</a:t>
                      </a:r>
                      <a:endParaRPr lang="en-ID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solidFill>
                            <a:schemeClr val="bg1"/>
                          </a:solidFill>
                        </a:rPr>
                        <a:t>54%</a:t>
                      </a:r>
                      <a:endParaRPr lang="en-ID" sz="11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0189071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E67267DB-2638-0D3B-4440-BB7B1E5D8498}"/>
              </a:ext>
            </a:extLst>
          </p:cNvPr>
          <p:cNvGrpSpPr/>
          <p:nvPr/>
        </p:nvGrpSpPr>
        <p:grpSpPr>
          <a:xfrm>
            <a:off x="8845992" y="1971032"/>
            <a:ext cx="3017378" cy="1367575"/>
            <a:chOff x="8744334" y="810018"/>
            <a:chExt cx="2640377" cy="1222941"/>
          </a:xfrm>
        </p:grpSpPr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F49BCEA-0F70-2FB4-E757-0C2BA17391F0}"/>
                </a:ext>
              </a:extLst>
            </p:cNvPr>
            <p:cNvSpPr/>
            <p:nvPr/>
          </p:nvSpPr>
          <p:spPr>
            <a:xfrm>
              <a:off x="8744334" y="810018"/>
              <a:ext cx="2640377" cy="1222941"/>
            </a:xfrm>
            <a:prstGeom prst="roundRect">
              <a:avLst>
                <a:gd name="adj" fmla="val 10828"/>
              </a:avLst>
            </a:prstGeom>
            <a:solidFill>
              <a:srgbClr val="266E7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  <p:pic>
          <p:nvPicPr>
            <p:cNvPr id="50" name="Picture 49" descr="A cartoon of a police officer&#10;&#10;Description automatically generated">
              <a:extLst>
                <a:ext uri="{FF2B5EF4-FFF2-40B4-BE49-F238E27FC236}">
                  <a16:creationId xmlns:a16="http://schemas.microsoft.com/office/drawing/2014/main" id="{11FF59AC-CA62-EADD-D874-AC3ADC557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2613" y="955375"/>
              <a:ext cx="598321" cy="539526"/>
            </a:xfrm>
            <a:prstGeom prst="rect">
              <a:avLst/>
            </a:prstGeom>
          </p:spPr>
        </p:pic>
        <p:pic>
          <p:nvPicPr>
            <p:cNvPr id="51" name="Picture 50" descr="A cartoon of a policeman&#10;&#10;Description automatically generated">
              <a:extLst>
                <a:ext uri="{FF2B5EF4-FFF2-40B4-BE49-F238E27FC236}">
                  <a16:creationId xmlns:a16="http://schemas.microsoft.com/office/drawing/2014/main" id="{91BB5702-A61F-1FD8-FB3E-6E0422969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65329" y="958962"/>
              <a:ext cx="581892" cy="524711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1BFCFB4-4A85-BB4F-C1EE-90377DFB7C15}"/>
                </a:ext>
              </a:extLst>
            </p:cNvPr>
            <p:cNvSpPr txBox="1"/>
            <p:nvPr/>
          </p:nvSpPr>
          <p:spPr>
            <a:xfrm>
              <a:off x="9086838" y="1496763"/>
              <a:ext cx="749423" cy="4086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B0174AF-20B5-39C6-3EB0-6C9964D0F88F}"/>
                </a:ext>
              </a:extLst>
            </p:cNvPr>
            <p:cNvSpPr/>
            <p:nvPr/>
          </p:nvSpPr>
          <p:spPr>
            <a:xfrm>
              <a:off x="8979904" y="1503298"/>
              <a:ext cx="957956" cy="37625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13.0</a:t>
              </a:r>
              <a:r>
                <a:rPr lang="en-US" sz="1067" b="1" kern="1200" dirty="0">
                  <a:solidFill>
                    <a:schemeClr val="accent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66</a:t>
              </a:r>
              <a: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 </a:t>
              </a:r>
              <a:b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</a:br>
              <a: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(83%)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186D821-0149-4BD1-21A1-E7F35FC31FC2}"/>
                </a:ext>
              </a:extLst>
            </p:cNvPr>
            <p:cNvSpPr txBox="1"/>
            <p:nvPr/>
          </p:nvSpPr>
          <p:spPr>
            <a:xfrm>
              <a:off x="10247063" y="1494900"/>
              <a:ext cx="749423" cy="4086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Roboto Condensed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F5BB5DE-3F7E-7D74-CEE5-14111DED9606}"/>
                </a:ext>
              </a:extLst>
            </p:cNvPr>
            <p:cNvSpPr/>
            <p:nvPr/>
          </p:nvSpPr>
          <p:spPr>
            <a:xfrm>
              <a:off x="10171142" y="1502486"/>
              <a:ext cx="957956" cy="376257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2.738</a:t>
              </a:r>
              <a:b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</a:br>
              <a:r>
                <a:rPr kumimoji="0" lang="en-US" sz="1067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Roboto Condensed" panose="02000000000000000000" pitchFamily="2" charset="0"/>
                  <a:ea typeface="Roboto Condensed" panose="02000000000000000000" pitchFamily="2" charset="0"/>
                  <a:cs typeface="Arial" panose="020B0604020202020204" pitchFamily="34" charset="0"/>
                </a:rPr>
                <a:t>(17%)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6DF39A6-B246-BAA5-E97B-D4980EF8F6C4}"/>
              </a:ext>
            </a:extLst>
          </p:cNvPr>
          <p:cNvSpPr/>
          <p:nvPr/>
        </p:nvSpPr>
        <p:spPr>
          <a:xfrm>
            <a:off x="2842585" y="965094"/>
            <a:ext cx="1613784" cy="368721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JPT </a:t>
            </a: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Pratama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3D019639-5D08-9FCB-B04A-B91051B7EE67}"/>
              </a:ext>
            </a:extLst>
          </p:cNvPr>
          <p:cNvSpPr/>
          <p:nvPr/>
        </p:nvSpPr>
        <p:spPr>
          <a:xfrm>
            <a:off x="4511293" y="965094"/>
            <a:ext cx="1613784" cy="368721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Administrator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9E99585D-06ED-6A84-F0DD-F57BCFACE00D}"/>
              </a:ext>
            </a:extLst>
          </p:cNvPr>
          <p:cNvSpPr/>
          <p:nvPr/>
        </p:nvSpPr>
        <p:spPr>
          <a:xfrm>
            <a:off x="6206880" y="965094"/>
            <a:ext cx="1613784" cy="368721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Pengawas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2E23DA1-0BED-5401-B77D-346341AF2729}"/>
              </a:ext>
            </a:extLst>
          </p:cNvPr>
          <p:cNvSpPr/>
          <p:nvPr/>
        </p:nvSpPr>
        <p:spPr>
          <a:xfrm>
            <a:off x="7894069" y="965094"/>
            <a:ext cx="1734133" cy="354551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Fungsional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C99BA027-8303-437F-9227-198AA0E2FEBC}"/>
              </a:ext>
            </a:extLst>
          </p:cNvPr>
          <p:cNvSpPr/>
          <p:nvPr/>
        </p:nvSpPr>
        <p:spPr>
          <a:xfrm>
            <a:off x="9690099" y="965094"/>
            <a:ext cx="2173271" cy="354551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Pelaksana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868C0E8-8B44-6484-A0D0-92E6B2BC1B9B}"/>
              </a:ext>
            </a:extLst>
          </p:cNvPr>
          <p:cNvGraphicFramePr>
            <a:graphicFrameLocks noGrp="1"/>
          </p:cNvGraphicFramePr>
          <p:nvPr/>
        </p:nvGraphicFramePr>
        <p:xfrm>
          <a:off x="3484650" y="1426144"/>
          <a:ext cx="965330" cy="309193"/>
        </p:xfrm>
        <a:graphic>
          <a:graphicData uri="http://schemas.openxmlformats.org/drawingml/2006/table">
            <a:tbl>
              <a:tblPr firstRow="1" bandRow="1">
                <a:tableStyleId>{6431B24E-3FC7-4C3D-95A6-27E52AEF4477}</a:tableStyleId>
              </a:tblPr>
              <a:tblGrid>
                <a:gridCol w="482665">
                  <a:extLst>
                    <a:ext uri="{9D8B030D-6E8A-4147-A177-3AD203B41FA5}">
                      <a16:colId xmlns:a16="http://schemas.microsoft.com/office/drawing/2014/main" val="752618326"/>
                    </a:ext>
                  </a:extLst>
                </a:gridCol>
                <a:gridCol w="482665">
                  <a:extLst>
                    <a:ext uri="{9D8B030D-6E8A-4147-A177-3AD203B41FA5}">
                      <a16:colId xmlns:a16="http://schemas.microsoft.com/office/drawing/2014/main" val="730489692"/>
                    </a:ext>
                  </a:extLst>
                </a:gridCol>
              </a:tblGrid>
              <a:tr h="30919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31</a:t>
                      </a:r>
                      <a:endParaRPr lang="en-ID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5</a:t>
                      </a:r>
                      <a:endParaRPr lang="en-ID" sz="1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229601"/>
                  </a:ext>
                </a:extLst>
              </a:tr>
            </a:tbl>
          </a:graphicData>
        </a:graphic>
      </p:graphicFrame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2F5EE73-46CB-34ED-9C5B-1EF56E63AB28}"/>
              </a:ext>
            </a:extLst>
          </p:cNvPr>
          <p:cNvSpPr/>
          <p:nvPr/>
        </p:nvSpPr>
        <p:spPr>
          <a:xfrm>
            <a:off x="2842585" y="1426144"/>
            <a:ext cx="564014" cy="335280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36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8813A311-9378-8B75-48AD-30F63E31B7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158655"/>
              </p:ext>
            </p:extLst>
          </p:nvPr>
        </p:nvGraphicFramePr>
        <p:xfrm>
          <a:off x="5159747" y="1426144"/>
          <a:ext cx="965330" cy="335280"/>
        </p:xfrm>
        <a:graphic>
          <a:graphicData uri="http://schemas.openxmlformats.org/drawingml/2006/table">
            <a:tbl>
              <a:tblPr firstRow="1" bandRow="1">
                <a:tableStyleId>{6431B24E-3FC7-4C3D-95A6-27E52AEF4477}</a:tableStyleId>
              </a:tblPr>
              <a:tblGrid>
                <a:gridCol w="482665">
                  <a:extLst>
                    <a:ext uri="{9D8B030D-6E8A-4147-A177-3AD203B41FA5}">
                      <a16:colId xmlns:a16="http://schemas.microsoft.com/office/drawing/2014/main" val="752618326"/>
                    </a:ext>
                  </a:extLst>
                </a:gridCol>
                <a:gridCol w="482665">
                  <a:extLst>
                    <a:ext uri="{9D8B030D-6E8A-4147-A177-3AD203B41FA5}">
                      <a16:colId xmlns:a16="http://schemas.microsoft.com/office/drawing/2014/main" val="73048969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1"/>
                          </a:solidFill>
                        </a:rPr>
                        <a:t>250</a:t>
                      </a:r>
                      <a:endParaRPr lang="en-ID" sz="13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25</a:t>
                      </a:r>
                      <a:endParaRPr lang="en-ID" sz="13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9229601"/>
                  </a:ext>
                </a:extLst>
              </a:tr>
            </a:tbl>
          </a:graphicData>
        </a:graphic>
      </p:graphicFrame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ABF5069A-1534-6A93-AA82-22C67E3FEAA2}"/>
              </a:ext>
            </a:extLst>
          </p:cNvPr>
          <p:cNvSpPr/>
          <p:nvPr/>
        </p:nvSpPr>
        <p:spPr>
          <a:xfrm>
            <a:off x="4511293" y="1426144"/>
            <a:ext cx="564014" cy="335280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275</a:t>
            </a:r>
          </a:p>
        </p:txBody>
      </p:sp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B09B12B7-A4B8-4C0C-CCAC-5BF497B6DD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901746"/>
              </p:ext>
            </p:extLst>
          </p:nvPr>
        </p:nvGraphicFramePr>
        <p:xfrm>
          <a:off x="6855334" y="1426144"/>
          <a:ext cx="965330" cy="351651"/>
        </p:xfrm>
        <a:graphic>
          <a:graphicData uri="http://schemas.openxmlformats.org/drawingml/2006/table">
            <a:tbl>
              <a:tblPr firstRow="1" bandRow="1">
                <a:tableStyleId>{6431B24E-3FC7-4C3D-95A6-27E52AEF4477}</a:tableStyleId>
              </a:tblPr>
              <a:tblGrid>
                <a:gridCol w="482665">
                  <a:extLst>
                    <a:ext uri="{9D8B030D-6E8A-4147-A177-3AD203B41FA5}">
                      <a16:colId xmlns:a16="http://schemas.microsoft.com/office/drawing/2014/main" val="752618326"/>
                    </a:ext>
                  </a:extLst>
                </a:gridCol>
                <a:gridCol w="482665">
                  <a:extLst>
                    <a:ext uri="{9D8B030D-6E8A-4147-A177-3AD203B41FA5}">
                      <a16:colId xmlns:a16="http://schemas.microsoft.com/office/drawing/2014/main" val="730489692"/>
                    </a:ext>
                  </a:extLst>
                </a:gridCol>
              </a:tblGrid>
              <a:tr h="351651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1"/>
                          </a:solidFill>
                        </a:rPr>
                        <a:t>1.355</a:t>
                      </a:r>
                      <a:endParaRPr lang="en-ID" sz="10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143</a:t>
                      </a:r>
                      <a:endParaRPr lang="en-ID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9229601"/>
                  </a:ext>
                </a:extLst>
              </a:tr>
            </a:tbl>
          </a:graphicData>
        </a:graphic>
      </p:graphicFrame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3E42D4D4-1082-7E96-6231-0E0D0B4625ED}"/>
              </a:ext>
            </a:extLst>
          </p:cNvPr>
          <p:cNvSpPr/>
          <p:nvPr/>
        </p:nvSpPr>
        <p:spPr>
          <a:xfrm>
            <a:off x="6206879" y="1426144"/>
            <a:ext cx="590921" cy="351651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1.498</a:t>
            </a:r>
          </a:p>
        </p:txBody>
      </p:sp>
      <p:graphicFrame>
        <p:nvGraphicFramePr>
          <p:cNvPr id="77" name="Table 76">
            <a:extLst>
              <a:ext uri="{FF2B5EF4-FFF2-40B4-BE49-F238E27FC236}">
                <a16:creationId xmlns:a16="http://schemas.microsoft.com/office/drawing/2014/main" id="{6FB4A5E1-3A07-C039-F3E8-00FBA1CA8B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158791"/>
              </p:ext>
            </p:extLst>
          </p:nvPr>
        </p:nvGraphicFramePr>
        <p:xfrm>
          <a:off x="8542524" y="1426144"/>
          <a:ext cx="1072979" cy="368022"/>
        </p:xfrm>
        <a:graphic>
          <a:graphicData uri="http://schemas.openxmlformats.org/drawingml/2006/table">
            <a:tbl>
              <a:tblPr firstRow="1" bandRow="1">
                <a:tableStyleId>{6431B24E-3FC7-4C3D-95A6-27E52AEF4477}</a:tableStyleId>
              </a:tblPr>
              <a:tblGrid>
                <a:gridCol w="482665">
                  <a:extLst>
                    <a:ext uri="{9D8B030D-6E8A-4147-A177-3AD203B41FA5}">
                      <a16:colId xmlns:a16="http://schemas.microsoft.com/office/drawing/2014/main" val="752618326"/>
                    </a:ext>
                  </a:extLst>
                </a:gridCol>
                <a:gridCol w="590314">
                  <a:extLst>
                    <a:ext uri="{9D8B030D-6E8A-4147-A177-3AD203B41FA5}">
                      <a16:colId xmlns:a16="http://schemas.microsoft.com/office/drawing/2014/main" val="730489692"/>
                    </a:ext>
                  </a:extLst>
                </a:gridCol>
              </a:tblGrid>
              <a:tr h="368022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1"/>
                          </a:solidFill>
                        </a:rPr>
                        <a:t>2.708</a:t>
                      </a:r>
                      <a:endParaRPr lang="en-ID" sz="10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375</a:t>
                      </a:r>
                      <a:endParaRPr lang="en-ID" sz="10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9229601"/>
                  </a:ext>
                </a:extLst>
              </a:tr>
            </a:tbl>
          </a:graphicData>
        </a:graphic>
      </p:graphicFrame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3BDAE27C-66CA-6431-40EE-87E4597CB2FA}"/>
              </a:ext>
            </a:extLst>
          </p:cNvPr>
          <p:cNvSpPr/>
          <p:nvPr/>
        </p:nvSpPr>
        <p:spPr>
          <a:xfrm>
            <a:off x="7894070" y="1426144"/>
            <a:ext cx="564014" cy="368022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3.083</a:t>
            </a:r>
          </a:p>
        </p:txBody>
      </p:sp>
      <p:graphicFrame>
        <p:nvGraphicFramePr>
          <p:cNvPr id="79" name="Table 78">
            <a:extLst>
              <a:ext uri="{FF2B5EF4-FFF2-40B4-BE49-F238E27FC236}">
                <a16:creationId xmlns:a16="http://schemas.microsoft.com/office/drawing/2014/main" id="{3E0EF9D3-4167-8E3A-631A-7FA6571F41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391410"/>
              </p:ext>
            </p:extLst>
          </p:nvPr>
        </p:nvGraphicFramePr>
        <p:xfrm>
          <a:off x="10622771" y="1426144"/>
          <a:ext cx="1220028" cy="364950"/>
        </p:xfrm>
        <a:graphic>
          <a:graphicData uri="http://schemas.openxmlformats.org/drawingml/2006/table">
            <a:tbl>
              <a:tblPr firstRow="1" bandRow="1">
                <a:tableStyleId>{6431B24E-3FC7-4C3D-95A6-27E52AEF4477}</a:tableStyleId>
              </a:tblPr>
              <a:tblGrid>
                <a:gridCol w="610014">
                  <a:extLst>
                    <a:ext uri="{9D8B030D-6E8A-4147-A177-3AD203B41FA5}">
                      <a16:colId xmlns:a16="http://schemas.microsoft.com/office/drawing/2014/main" val="752618326"/>
                    </a:ext>
                  </a:extLst>
                </a:gridCol>
                <a:gridCol w="610014">
                  <a:extLst>
                    <a:ext uri="{9D8B030D-6E8A-4147-A177-3AD203B41FA5}">
                      <a16:colId xmlns:a16="http://schemas.microsoft.com/office/drawing/2014/main" val="730489692"/>
                    </a:ext>
                  </a:extLst>
                </a:gridCol>
              </a:tblGrid>
              <a:tr h="364950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1"/>
                          </a:solidFill>
                        </a:rPr>
                        <a:t>8.721</a:t>
                      </a:r>
                      <a:endParaRPr lang="en-ID" sz="11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2.190</a:t>
                      </a:r>
                      <a:endParaRPr lang="en-ID" sz="11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9229601"/>
                  </a:ext>
                </a:extLst>
              </a:tr>
            </a:tbl>
          </a:graphicData>
        </a:graphic>
      </p:graphicFrame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68C729E-2CA8-71FF-458D-4620F99D2E42}"/>
              </a:ext>
            </a:extLst>
          </p:cNvPr>
          <p:cNvSpPr/>
          <p:nvPr/>
        </p:nvSpPr>
        <p:spPr>
          <a:xfrm>
            <a:off x="9688908" y="1426144"/>
            <a:ext cx="876330" cy="366438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10.911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0D0CA3-E584-F160-0E79-CDA752E64C43}"/>
              </a:ext>
            </a:extLst>
          </p:cNvPr>
          <p:cNvSpPr/>
          <p:nvPr/>
        </p:nvSpPr>
        <p:spPr>
          <a:xfrm>
            <a:off x="7811437" y="2654300"/>
            <a:ext cx="791406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20571BD6-4A26-F692-4438-379830F454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5428328"/>
              </p:ext>
            </p:extLst>
          </p:nvPr>
        </p:nvGraphicFramePr>
        <p:xfrm>
          <a:off x="9115197" y="4662279"/>
          <a:ext cx="2732970" cy="1785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1138BB2A-4386-04E5-2033-3859770112BF}"/>
              </a:ext>
            </a:extLst>
          </p:cNvPr>
          <p:cNvSpPr/>
          <p:nvPr/>
        </p:nvSpPr>
        <p:spPr>
          <a:xfrm>
            <a:off x="8008285" y="2361555"/>
            <a:ext cx="665248" cy="7961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2EA2B875-176D-CBB1-8258-2A90FF658E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466" y="3601290"/>
            <a:ext cx="1287061" cy="106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68BDE27-4B13-E003-A56B-556A25C57CEE}"/>
              </a:ext>
            </a:extLst>
          </p:cNvPr>
          <p:cNvSpPr/>
          <p:nvPr/>
        </p:nvSpPr>
        <p:spPr>
          <a:xfrm>
            <a:off x="1744643" y="965094"/>
            <a:ext cx="1049771" cy="366096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JPT Madya</a:t>
            </a:r>
          </a:p>
        </p:txBody>
      </p:sp>
      <p:graphicFrame>
        <p:nvGraphicFramePr>
          <p:cNvPr id="42" name="Table 41">
            <a:extLst>
              <a:ext uri="{FF2B5EF4-FFF2-40B4-BE49-F238E27FC236}">
                <a16:creationId xmlns:a16="http://schemas.microsoft.com/office/drawing/2014/main" id="{D371CA39-C757-EC15-61B7-200E04A4CC0D}"/>
              </a:ext>
            </a:extLst>
          </p:cNvPr>
          <p:cNvGraphicFramePr>
            <a:graphicFrameLocks noGrp="1"/>
          </p:cNvGraphicFramePr>
          <p:nvPr/>
        </p:nvGraphicFramePr>
        <p:xfrm>
          <a:off x="2180212" y="1426144"/>
          <a:ext cx="564014" cy="305580"/>
        </p:xfrm>
        <a:graphic>
          <a:graphicData uri="http://schemas.openxmlformats.org/drawingml/2006/table">
            <a:tbl>
              <a:tblPr firstRow="1" bandRow="1">
                <a:tableStyleId>{6431B24E-3FC7-4C3D-95A6-27E52AEF4477}</a:tableStyleId>
              </a:tblPr>
              <a:tblGrid>
                <a:gridCol w="282007">
                  <a:extLst>
                    <a:ext uri="{9D8B030D-6E8A-4147-A177-3AD203B41FA5}">
                      <a16:colId xmlns:a16="http://schemas.microsoft.com/office/drawing/2014/main" val="752618326"/>
                    </a:ext>
                  </a:extLst>
                </a:gridCol>
                <a:gridCol w="282007">
                  <a:extLst>
                    <a:ext uri="{9D8B030D-6E8A-4147-A177-3AD203B41FA5}">
                      <a16:colId xmlns:a16="http://schemas.microsoft.com/office/drawing/2014/main" val="730489692"/>
                    </a:ext>
                  </a:extLst>
                </a:gridCol>
              </a:tblGrid>
              <a:tr h="30558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1"/>
                          </a:solidFill>
                        </a:rPr>
                        <a:t>1</a:t>
                      </a:r>
                      <a:endParaRPr lang="en-ID" sz="1400" b="1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accent2">
                              <a:lumMod val="75000"/>
                            </a:schemeClr>
                          </a:solidFill>
                        </a:rPr>
                        <a:t>0</a:t>
                      </a:r>
                      <a:endParaRPr lang="en-ID" sz="1400" b="1" dirty="0">
                        <a:solidFill>
                          <a:schemeClr val="accent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9229601"/>
                  </a:ext>
                </a:extLst>
              </a:tr>
            </a:tbl>
          </a:graphicData>
        </a:graphic>
      </p:graphicFrame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63E94ED-B5A2-2E03-54BF-82D1529CDFDA}"/>
              </a:ext>
            </a:extLst>
          </p:cNvPr>
          <p:cNvSpPr/>
          <p:nvPr/>
        </p:nvSpPr>
        <p:spPr>
          <a:xfrm>
            <a:off x="1755116" y="1426144"/>
            <a:ext cx="363644" cy="317054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kern="1200" dirty="0">
                <a:solidFill>
                  <a:prstClr val="white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7F5AFBE-DF01-72C7-1785-572A13508B39}"/>
              </a:ext>
            </a:extLst>
          </p:cNvPr>
          <p:cNvSpPr/>
          <p:nvPr/>
        </p:nvSpPr>
        <p:spPr>
          <a:xfrm>
            <a:off x="209121" y="965094"/>
            <a:ext cx="1453697" cy="778104"/>
          </a:xfrm>
          <a:prstGeom prst="roundRect">
            <a:avLst>
              <a:gd name="adj" fmla="val 10828"/>
            </a:avLst>
          </a:prstGeom>
          <a:solidFill>
            <a:srgbClr val="266E7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Jumlah</a:t>
            </a:r>
            <a:r>
              <a:rPr kumimoji="0" lang="en-US" sz="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80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Pegawai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15.804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8A8EF-90F7-403A-6563-71976BFBCD51}"/>
              </a:ext>
            </a:extLst>
          </p:cNvPr>
          <p:cNvSpPr/>
          <p:nvPr/>
        </p:nvSpPr>
        <p:spPr>
          <a:xfrm>
            <a:off x="7594667" y="2495737"/>
            <a:ext cx="942110" cy="5395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B0A0FC4-D9F6-4A1F-20E3-AD968EB98071}"/>
              </a:ext>
            </a:extLst>
          </p:cNvPr>
          <p:cNvGrpSpPr/>
          <p:nvPr/>
        </p:nvGrpSpPr>
        <p:grpSpPr>
          <a:xfrm>
            <a:off x="228670" y="2027887"/>
            <a:ext cx="8505524" cy="4419642"/>
            <a:chOff x="163761" y="1971032"/>
            <a:chExt cx="8505524" cy="44196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8A7BFE-B39A-69A5-C272-A61814F5E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3761" y="1971032"/>
              <a:ext cx="8505524" cy="4419642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3B0700-DC19-5755-5215-2D676AFAD3AD}"/>
                </a:ext>
              </a:extLst>
            </p:cNvPr>
            <p:cNvSpPr/>
            <p:nvPr/>
          </p:nvSpPr>
          <p:spPr>
            <a:xfrm>
              <a:off x="7939382" y="2495737"/>
              <a:ext cx="564014" cy="6619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168534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CCFE5-18B2-AFCA-3121-457FE6557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E5D995-B537-D29F-11AD-72E2265C5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820BF0-4CA9-436F-87F0-8323D4B621FC}" type="slidenum">
              <a:rPr kumimoji="0" lang="en-ID" sz="1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Lato" panose="020F0502020204030203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ID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Lato" panose="020F0502020204030203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901C7-DC26-9001-CB3F-156626743E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9568" y="68574"/>
            <a:ext cx="4204997" cy="590931"/>
          </a:xfrm>
        </p:spPr>
        <p:txBody>
          <a:bodyPr/>
          <a:lstStyle/>
          <a:p>
            <a:r>
              <a:rPr lang="en-US" dirty="0" err="1"/>
              <a:t>Komposisi</a:t>
            </a:r>
            <a:r>
              <a:rPr lang="en-US" dirty="0"/>
              <a:t> SDM DJBC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151CAA4-CE65-AB98-FD84-EC6490F354D2}"/>
              </a:ext>
            </a:extLst>
          </p:cNvPr>
          <p:cNvSpPr txBox="1"/>
          <p:nvPr/>
        </p:nvSpPr>
        <p:spPr>
          <a:xfrm>
            <a:off x="1300455" y="2838710"/>
            <a:ext cx="950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Total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15.804</a:t>
            </a: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EA29405-5398-8C78-3F83-5E595838D4E8}"/>
              </a:ext>
            </a:extLst>
          </p:cNvPr>
          <p:cNvSpPr txBox="1"/>
          <p:nvPr/>
        </p:nvSpPr>
        <p:spPr>
          <a:xfrm>
            <a:off x="596042" y="1368822"/>
            <a:ext cx="23558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Berdasarkan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Jenis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Kelamin</a:t>
            </a:r>
            <a:endParaRPr kumimoji="0" lang="en-ID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07" name="Table 106">
            <a:extLst>
              <a:ext uri="{FF2B5EF4-FFF2-40B4-BE49-F238E27FC236}">
                <a16:creationId xmlns:a16="http://schemas.microsoft.com/office/drawing/2014/main" id="{74F6B4E8-BFF3-668D-6F29-E15837929F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092343"/>
              </p:ext>
            </p:extLst>
          </p:nvPr>
        </p:nvGraphicFramePr>
        <p:xfrm>
          <a:off x="7335806" y="5192081"/>
          <a:ext cx="3772587" cy="1419225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174939">
                  <a:extLst>
                    <a:ext uri="{9D8B030D-6E8A-4147-A177-3AD203B41FA5}">
                      <a16:colId xmlns:a16="http://schemas.microsoft.com/office/drawing/2014/main" val="549989383"/>
                    </a:ext>
                  </a:extLst>
                </a:gridCol>
                <a:gridCol w="925863">
                  <a:extLst>
                    <a:ext uri="{9D8B030D-6E8A-4147-A177-3AD203B41FA5}">
                      <a16:colId xmlns:a16="http://schemas.microsoft.com/office/drawing/2014/main" val="1951164674"/>
                    </a:ext>
                  </a:extLst>
                </a:gridCol>
                <a:gridCol w="836213">
                  <a:extLst>
                    <a:ext uri="{9D8B030D-6E8A-4147-A177-3AD203B41FA5}">
                      <a16:colId xmlns:a16="http://schemas.microsoft.com/office/drawing/2014/main" val="1104878800"/>
                    </a:ext>
                  </a:extLst>
                </a:gridCol>
                <a:gridCol w="835572">
                  <a:extLst>
                    <a:ext uri="{9D8B030D-6E8A-4147-A177-3AD203B41FA5}">
                      <a16:colId xmlns:a16="http://schemas.microsoft.com/office/drawing/2014/main" val="231895581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05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Berdasarkan</a:t>
                      </a:r>
                      <a:r>
                        <a:rPr kumimoji="0" lang="en-US" sz="105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Golongan</a:t>
                      </a:r>
                      <a:endParaRPr kumimoji="0" lang="en-ID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9525" marR="9525" marT="9525" marB="0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D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D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D" sz="11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1296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 err="1">
                          <a:effectLst/>
                        </a:rPr>
                        <a:t>Golongan</a:t>
                      </a:r>
                      <a:endParaRPr lang="en-ID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Pria</a:t>
                      </a:r>
                      <a:endParaRPr lang="en-ID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Wanita</a:t>
                      </a:r>
                      <a:endParaRPr lang="en-ID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Jumlah</a:t>
                      </a:r>
                      <a:endParaRPr lang="en-ID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96391609"/>
                  </a:ext>
                </a:extLst>
              </a:tr>
              <a:tr h="17253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Gol II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6.829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1.641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8.470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61622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Gol III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5.361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978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6.339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1334940"/>
                  </a:ext>
                </a:extLst>
              </a:tr>
              <a:tr h="119466">
                <a:tc>
                  <a:txBody>
                    <a:bodyPr/>
                    <a:lstStyle/>
                    <a:p>
                      <a:pPr algn="ctr" fontAlgn="b"/>
                      <a:r>
                        <a:rPr lang="en-ID" sz="1200" u="none" strike="noStrike" dirty="0">
                          <a:effectLst/>
                        </a:rPr>
                        <a:t>Gol IV</a:t>
                      </a:r>
                      <a:endParaRPr lang="en-ID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876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119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995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264324"/>
                  </a:ext>
                </a:extLst>
              </a:tr>
              <a:tr h="1194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dirty="0"/>
                        <a:t>JUMLAH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Roboto Condensed" panose="02000000000000000000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/>
                        <a:t>13.066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/>
                        <a:t>2.738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dirty="0"/>
                        <a:t>15.804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8314999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4B99CE9-266B-05C3-A0DF-C1FF11E840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00353"/>
              </p:ext>
            </p:extLst>
          </p:nvPr>
        </p:nvGraphicFramePr>
        <p:xfrm>
          <a:off x="7328925" y="770551"/>
          <a:ext cx="3758827" cy="180904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375057">
                  <a:extLst>
                    <a:ext uri="{9D8B030D-6E8A-4147-A177-3AD203B41FA5}">
                      <a16:colId xmlns:a16="http://schemas.microsoft.com/office/drawing/2014/main" val="700022140"/>
                    </a:ext>
                  </a:extLst>
                </a:gridCol>
                <a:gridCol w="874381">
                  <a:extLst>
                    <a:ext uri="{9D8B030D-6E8A-4147-A177-3AD203B41FA5}">
                      <a16:colId xmlns:a16="http://schemas.microsoft.com/office/drawing/2014/main" val="1659052300"/>
                    </a:ext>
                  </a:extLst>
                </a:gridCol>
                <a:gridCol w="818989">
                  <a:extLst>
                    <a:ext uri="{9D8B030D-6E8A-4147-A177-3AD203B41FA5}">
                      <a16:colId xmlns:a16="http://schemas.microsoft.com/office/drawing/2014/main" val="1302688838"/>
                    </a:ext>
                  </a:extLst>
                </a:gridCol>
                <a:gridCol w="690400">
                  <a:extLst>
                    <a:ext uri="{9D8B030D-6E8A-4147-A177-3AD203B41FA5}">
                      <a16:colId xmlns:a16="http://schemas.microsoft.com/office/drawing/2014/main" val="1386910523"/>
                    </a:ext>
                  </a:extLst>
                </a:gridCol>
              </a:tblGrid>
              <a:tr h="15680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0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Berdasarkan</a:t>
                      </a:r>
                      <a:r>
                        <a:rPr kumimoji="0" lang="en-U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0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Rentang</a:t>
                      </a:r>
                      <a:r>
                        <a:rPr kumimoji="0" lang="en-US" sz="1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0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Usia</a:t>
                      </a:r>
                      <a:endParaRPr kumimoji="0" lang="en-ID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d-ID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d-ID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d-ID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089808"/>
                  </a:ext>
                </a:extLst>
              </a:tr>
              <a:tr h="248972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Rentang</a:t>
                      </a:r>
                      <a:r>
                        <a:rPr lang="en-US" sz="1000" dirty="0"/>
                        <a:t> </a:t>
                      </a:r>
                      <a:r>
                        <a:rPr lang="en-US" sz="1000" dirty="0" err="1"/>
                        <a:t>Usia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Pria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Wanita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/>
                        <a:t>Jumlah</a:t>
                      </a:r>
                      <a:endParaRPr lang="id-ID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18542"/>
                  </a:ext>
                </a:extLst>
              </a:tr>
              <a:tr h="26602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21-30 Tahun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5.088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1.790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6.878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2441458"/>
                  </a:ext>
                </a:extLst>
              </a:tr>
              <a:tr h="26602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31-40 Tahun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4.730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477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5.207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2845756"/>
                  </a:ext>
                </a:extLst>
              </a:tr>
              <a:tr h="26602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41-50 Tahun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2.282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264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2.546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48122"/>
                  </a:ext>
                </a:extLst>
              </a:tr>
              <a:tr h="2489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dirty="0"/>
                        <a:t>&gt;=51 Tahun</a:t>
                      </a:r>
                      <a:endParaRPr lang="id-ID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966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/>
                        <a:t>207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dirty="0"/>
                        <a:t>1.173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364261"/>
                  </a:ext>
                </a:extLst>
              </a:tr>
              <a:tr h="2489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000" b="1" dirty="0"/>
                        <a:t>JUMLAH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dirty="0"/>
                        <a:t>13.066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dirty="0"/>
                        <a:t>2.738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100" b="1" dirty="0"/>
                        <a:t>15.804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5785056"/>
                  </a:ext>
                </a:extLst>
              </a:tr>
            </a:tbl>
          </a:graphicData>
        </a:graphic>
      </p:graphicFrame>
      <p:graphicFrame>
        <p:nvGraphicFramePr>
          <p:cNvPr id="4" name="Table 5">
            <a:extLst>
              <a:ext uri="{FF2B5EF4-FFF2-40B4-BE49-F238E27FC236}">
                <a16:creationId xmlns:a16="http://schemas.microsoft.com/office/drawing/2014/main" id="{9321BCC7-50AD-9978-EC89-906B14E87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462797"/>
              </p:ext>
            </p:extLst>
          </p:nvPr>
        </p:nvGraphicFramePr>
        <p:xfrm>
          <a:off x="7328925" y="2619588"/>
          <a:ext cx="3772588" cy="25222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1278053">
                  <a:extLst>
                    <a:ext uri="{9D8B030D-6E8A-4147-A177-3AD203B41FA5}">
                      <a16:colId xmlns:a16="http://schemas.microsoft.com/office/drawing/2014/main" val="1385514468"/>
                    </a:ext>
                  </a:extLst>
                </a:gridCol>
                <a:gridCol w="773815">
                  <a:extLst>
                    <a:ext uri="{9D8B030D-6E8A-4147-A177-3AD203B41FA5}">
                      <a16:colId xmlns:a16="http://schemas.microsoft.com/office/drawing/2014/main" val="910980387"/>
                    </a:ext>
                  </a:extLst>
                </a:gridCol>
                <a:gridCol w="824724">
                  <a:extLst>
                    <a:ext uri="{9D8B030D-6E8A-4147-A177-3AD203B41FA5}">
                      <a16:colId xmlns:a16="http://schemas.microsoft.com/office/drawing/2014/main" val="3302663808"/>
                    </a:ext>
                  </a:extLst>
                </a:gridCol>
                <a:gridCol w="895996">
                  <a:extLst>
                    <a:ext uri="{9D8B030D-6E8A-4147-A177-3AD203B41FA5}">
                      <a16:colId xmlns:a16="http://schemas.microsoft.com/office/drawing/2014/main" val="185342325"/>
                    </a:ext>
                  </a:extLst>
                </a:gridCol>
              </a:tblGrid>
              <a:tr h="235593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05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Berdasarkan</a:t>
                      </a:r>
                      <a:r>
                        <a:rPr kumimoji="0" lang="en-US" sz="105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  <a:r>
                        <a:rPr kumimoji="0" lang="en-US" sz="105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Jenjang</a:t>
                      </a:r>
                      <a:r>
                        <a:rPr kumimoji="0" lang="en-US" sz="105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Pendidikan</a:t>
                      </a:r>
                      <a:endParaRPr kumimoji="0" lang="en-ID" sz="105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d-ID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d-ID" sz="11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id-ID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689552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Pendidikan</a:t>
                      </a:r>
                      <a:endParaRPr lang="id-ID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Pria</a:t>
                      </a:r>
                      <a:endParaRPr lang="id-ID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Wanita</a:t>
                      </a:r>
                      <a:endParaRPr lang="id-ID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Jumlah</a:t>
                      </a:r>
                      <a:endParaRPr lang="id-ID" sz="11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20912922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S3</a:t>
                      </a:r>
                      <a:endParaRPr lang="id-ID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91056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S2</a:t>
                      </a:r>
                      <a:endParaRPr lang="id-ID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dirty="0"/>
                        <a:t>1.692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227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1.919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888896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D4/S1</a:t>
                      </a:r>
                      <a:endParaRPr lang="id-ID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5.312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dirty="0"/>
                        <a:t>1.067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6.379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991649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D3</a:t>
                      </a:r>
                      <a:endParaRPr lang="id-ID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2.914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dirty="0"/>
                        <a:t>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3.362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160594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D1</a:t>
                      </a:r>
                      <a:endParaRPr lang="id-ID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2.674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dirty="0"/>
                        <a:t>931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3.605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0493371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SMA</a:t>
                      </a:r>
                      <a:endParaRPr lang="id-ID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452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dirty="0"/>
                        <a:t>515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502922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/>
                        <a:t>SMP</a:t>
                      </a:r>
                      <a:endParaRPr lang="id-ID" sz="105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4969961"/>
                  </a:ext>
                </a:extLst>
              </a:tr>
              <a:tr h="242955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/>
                        <a:t>JUMLAH</a:t>
                      </a:r>
                    </a:p>
                  </a:txBody>
                  <a:tcPr anchor="ctr"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b="1" dirty="0"/>
                        <a:t>13.066</a:t>
                      </a:r>
                    </a:p>
                  </a:txBody>
                  <a:tcPr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b="1" dirty="0"/>
                        <a:t>2.738</a:t>
                      </a:r>
                    </a:p>
                  </a:txBody>
                  <a:tcPr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050" b="1" dirty="0"/>
                        <a:t>15.804</a:t>
                      </a:r>
                    </a:p>
                  </a:txBody>
                  <a:tcPr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641467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BEB3E30-1EC8-E9C3-D31C-E277C5A097B1}"/>
              </a:ext>
            </a:extLst>
          </p:cNvPr>
          <p:cNvSpPr txBox="1"/>
          <p:nvPr/>
        </p:nvSpPr>
        <p:spPr>
          <a:xfrm>
            <a:off x="4844565" y="351728"/>
            <a:ext cx="2024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Data per 1 Maret 2025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05077A9-7C65-DEA0-8ECE-3D4673D8C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511028"/>
              </p:ext>
            </p:extLst>
          </p:nvPr>
        </p:nvGraphicFramePr>
        <p:xfrm>
          <a:off x="-279558" y="746721"/>
          <a:ext cx="4680395" cy="39294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3CF0C67-2B4B-5B10-D201-E3D503CCB3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812398"/>
              </p:ext>
            </p:extLst>
          </p:nvPr>
        </p:nvGraphicFramePr>
        <p:xfrm>
          <a:off x="3236685" y="763228"/>
          <a:ext cx="3889830" cy="5271773"/>
        </p:xfrm>
        <a:graphic>
          <a:graphicData uri="http://schemas.openxmlformats.org/drawingml/2006/table">
            <a:tbl>
              <a:tblPr firstRow="1" lastRow="1" bandRow="1">
                <a:tableStyleId>{BDBED569-4797-4DF1-A0F4-6AAB3CD982D8}</a:tableStyleId>
              </a:tblPr>
              <a:tblGrid>
                <a:gridCol w="1248229">
                  <a:extLst>
                    <a:ext uri="{9D8B030D-6E8A-4147-A177-3AD203B41FA5}">
                      <a16:colId xmlns:a16="http://schemas.microsoft.com/office/drawing/2014/main" val="1540600867"/>
                    </a:ext>
                  </a:extLst>
                </a:gridCol>
                <a:gridCol w="841829">
                  <a:extLst>
                    <a:ext uri="{9D8B030D-6E8A-4147-A177-3AD203B41FA5}">
                      <a16:colId xmlns:a16="http://schemas.microsoft.com/office/drawing/2014/main" val="2403971957"/>
                    </a:ext>
                  </a:extLst>
                </a:gridCol>
                <a:gridCol w="849721">
                  <a:extLst>
                    <a:ext uri="{9D8B030D-6E8A-4147-A177-3AD203B41FA5}">
                      <a16:colId xmlns:a16="http://schemas.microsoft.com/office/drawing/2014/main" val="3630954878"/>
                    </a:ext>
                  </a:extLst>
                </a:gridCol>
                <a:gridCol w="950051">
                  <a:extLst>
                    <a:ext uri="{9D8B030D-6E8A-4147-A177-3AD203B41FA5}">
                      <a16:colId xmlns:a16="http://schemas.microsoft.com/office/drawing/2014/main" val="2656835089"/>
                    </a:ext>
                  </a:extLst>
                </a:gridCol>
              </a:tblGrid>
              <a:tr h="311553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Berdasarkan</a:t>
                      </a:r>
                      <a:r>
                        <a:rPr lang="en-US" sz="1100" u="none" strike="noStrike" dirty="0">
                          <a:effectLst/>
                        </a:rPr>
                        <a:t> </a:t>
                      </a:r>
                      <a:r>
                        <a:rPr lang="en-US" sz="1100" u="none" strike="noStrike" dirty="0" err="1">
                          <a:effectLst/>
                        </a:rPr>
                        <a:t>Jenis</a:t>
                      </a:r>
                      <a:r>
                        <a:rPr lang="en-US" sz="1100" u="none" strike="noStrike" dirty="0">
                          <a:effectLst/>
                        </a:rPr>
                        <a:t> dan </a:t>
                      </a:r>
                      <a:r>
                        <a:rPr lang="en-US" sz="1100" u="none" strike="noStrike" dirty="0" err="1">
                          <a:effectLst/>
                        </a:rPr>
                        <a:t>Jenjang</a:t>
                      </a:r>
                      <a:r>
                        <a:rPr lang="en-US" sz="1100" u="none" strike="noStrike" dirty="0">
                          <a:effectLst/>
                        </a:rPr>
                        <a:t> Jabatan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6451505"/>
                  </a:ext>
                </a:extLst>
              </a:tr>
              <a:tr h="31155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Jabatan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Pria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Wanita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Jumlah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0706025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Struktural</a:t>
                      </a:r>
                      <a:r>
                        <a:rPr lang="en-US" sz="1200" u="none" strike="noStrike" dirty="0">
                          <a:effectLst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1.637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173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1.810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223925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-</a:t>
                      </a:r>
                      <a:endParaRPr sz="12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4400269"/>
                  </a:ext>
                </a:extLst>
              </a:tr>
              <a:tr h="315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31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304202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III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250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275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558053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IV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1.355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143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1.498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207914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 err="1">
                          <a:effectLst/>
                        </a:rPr>
                        <a:t>Fungsional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2</a:t>
                      </a:r>
                      <a:r>
                        <a:rPr lang="en-US" sz="1200" b="1" dirty="0"/>
                        <a:t>.</a:t>
                      </a:r>
                      <a:r>
                        <a:rPr sz="1200" b="1" dirty="0"/>
                        <a:t>708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375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3</a:t>
                      </a:r>
                      <a:r>
                        <a:rPr lang="en-US" sz="1200" b="1" dirty="0"/>
                        <a:t>.</a:t>
                      </a:r>
                      <a:r>
                        <a:rPr sz="1200" b="1" dirty="0"/>
                        <a:t>083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4983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Non PBC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102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36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138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58087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PBC Madya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28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245420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PBC Muda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320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329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1090411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PBC Pertama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1399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201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1600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7066099"/>
                  </a:ext>
                </a:extLst>
              </a:tr>
              <a:tr h="2935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PBC </a:t>
                      </a:r>
                      <a:r>
                        <a:rPr lang="en-US" sz="1200" u="none" strike="noStrike" dirty="0" err="1">
                          <a:effectLst/>
                        </a:rPr>
                        <a:t>Mahir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347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/>
                        <a:t>68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415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0110370"/>
                  </a:ext>
                </a:extLst>
              </a:tr>
              <a:tr h="4189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PBC </a:t>
                      </a:r>
                      <a:r>
                        <a:rPr lang="en-US" sz="1200" u="none" strike="noStrike" dirty="0" err="1">
                          <a:effectLst/>
                        </a:rPr>
                        <a:t>Terampil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512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59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571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405793"/>
                  </a:ext>
                </a:extLst>
              </a:tr>
              <a:tr h="32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Pelaksana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8.721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2.190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b="1" dirty="0"/>
                        <a:t>10.911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4853533"/>
                  </a:ext>
                </a:extLst>
              </a:tr>
              <a:tr h="32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PNS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8.721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2.190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200" dirty="0"/>
                        <a:t>10.911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1066655"/>
                  </a:ext>
                </a:extLst>
              </a:tr>
              <a:tr h="3261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solidFill>
                            <a:schemeClr val="bg1"/>
                          </a:solidFill>
                          <a:effectLst/>
                        </a:rPr>
                        <a:t>JUMLAH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400" b="1" dirty="0"/>
                        <a:t>13.066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400" b="1" dirty="0"/>
                        <a:t>2.738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sz="1400" b="1" dirty="0"/>
                        <a:t>15.804</a:t>
                      </a: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3356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0661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G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2992bec-f44b-42ac-b395-58539b0a572b" xsi:nil="true"/>
    <lcf76f155ced4ddcb4097134ff3c332f xmlns="0292f133-7a09-4a66-b08d-3ae74d4bae5f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" ma:contentTypeID="0x01010059BEEDA081BF1F408AAB8D5B239C3987" ma:contentTypeVersion="15" ma:contentTypeDescription="Buat sebuah dokumen baru." ma:contentTypeScope="" ma:versionID="22febcca69eb25807d0da24918d12882">
  <xsd:schema xmlns:xsd="http://www.w3.org/2001/XMLSchema" xmlns:xs="http://www.w3.org/2001/XMLSchema" xmlns:p="http://schemas.microsoft.com/office/2006/metadata/properties" xmlns:ns2="0292f133-7a09-4a66-b08d-3ae74d4bae5f" xmlns:ns3="b2992bec-f44b-42ac-b395-58539b0a572b" targetNamespace="http://schemas.microsoft.com/office/2006/metadata/properties" ma:root="true" ma:fieldsID="1dfa9783b3320fb236dd6d5ebdda9166" ns2:_="" ns3:_="">
    <xsd:import namespace="0292f133-7a09-4a66-b08d-3ae74d4bae5f"/>
    <xsd:import namespace="b2992bec-f44b-42ac-b395-58539b0a57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92f133-7a09-4a66-b08d-3ae74d4bae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Tag Gambar" ma:readOnly="false" ma:fieldId="{5cf76f15-5ced-4ddc-b409-7134ff3c332f}" ma:taxonomyMulti="true" ma:sspId="13a81aea-b39a-4503-b357-deb112bd17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992bec-f44b-42ac-b395-58539b0a572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ibagikan Denga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ibagikan Dengan Detail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bbde6186-a0ea-4fcd-ad1b-a880141f45bb}" ma:internalName="TaxCatchAll" ma:showField="CatchAllData" ma:web="b2992bec-f44b-42ac-b395-58539b0a57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e Isi"/>
        <xsd:element ref="dc:title" minOccurs="0" maxOccurs="1" ma:index="4" ma:displayName="Judu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5A9CE6-0404-4DF9-8899-23C52C1306D8}">
  <ds:schemaRefs>
    <ds:schemaRef ds:uri="http://schemas.microsoft.com/office/2006/documentManagement/types"/>
    <ds:schemaRef ds:uri="http://purl.org/dc/dcmitype/"/>
    <ds:schemaRef ds:uri="b2992bec-f44b-42ac-b395-58539b0a572b"/>
    <ds:schemaRef ds:uri="0292f133-7a09-4a66-b08d-3ae74d4bae5f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344DB335-482D-4D77-BBFE-858B5A2FD7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0CFE23-4881-48D4-9510-E72299956D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92f133-7a09-4a66-b08d-3ae74d4bae5f"/>
    <ds:schemaRef ds:uri="b2992bec-f44b-42ac-b395-58539b0a572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2755</TotalTime>
  <Words>262</Words>
  <Application>Microsoft Office PowerPoint</Application>
  <PresentationFormat>Widescreen</PresentationFormat>
  <Paragraphs>192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Roboto Condensed</vt:lpstr>
      <vt:lpstr>Lato</vt:lpstr>
      <vt:lpstr>Arial</vt:lpstr>
      <vt:lpstr>Montserrat SemiBold</vt:lpstr>
      <vt:lpstr>Roboto</vt:lpstr>
      <vt:lpstr>Calibri</vt:lpstr>
      <vt:lpstr>Office Theme</vt:lpstr>
      <vt:lpstr>DG template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Alief</dc:creator>
  <cp:lastModifiedBy>Muh. Arfah Saputra</cp:lastModifiedBy>
  <cp:revision>72</cp:revision>
  <dcterms:created xsi:type="dcterms:W3CDTF">2022-02-16T01:10:04Z</dcterms:created>
  <dcterms:modified xsi:type="dcterms:W3CDTF">2025-07-02T07:24:46Z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0x01010059BEEDA081BF1F408AAB8D5B239C3987</vt:lpwstr>
  </property>
  <property fmtid="{D5CDD505-2E9C-101B-9397-08002B2CF9AE}" pid="3" name="MediaServiceImageTags">
    <vt:lpwstr/>
  </property>
</Properties>
</file>